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7" r:id="rId3"/>
    <p:sldId id="278" r:id="rId4"/>
    <p:sldId id="272" r:id="rId5"/>
    <p:sldId id="259" r:id="rId6"/>
    <p:sldId id="283" r:id="rId7"/>
    <p:sldId id="263" r:id="rId8"/>
    <p:sldId id="274" r:id="rId9"/>
    <p:sldId id="268" r:id="rId10"/>
    <p:sldId id="276" r:id="rId11"/>
    <p:sldId id="285" r:id="rId12"/>
    <p:sldId id="286" r:id="rId13"/>
    <p:sldId id="287" r:id="rId14"/>
    <p:sldId id="264" r:id="rId15"/>
    <p:sldId id="277" r:id="rId16"/>
    <p:sldId id="288" r:id="rId17"/>
    <p:sldId id="271" r:id="rId18"/>
    <p:sldId id="269" r:id="rId19"/>
    <p:sldId id="270" r:id="rId20"/>
    <p:sldId id="280" r:id="rId21"/>
    <p:sldId id="281" r:id="rId22"/>
    <p:sldId id="282" r:id="rId23"/>
    <p:sldId id="284" r:id="rId24"/>
    <p:sldId id="26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6926" autoAdjust="0"/>
  </p:normalViewPr>
  <p:slideViewPr>
    <p:cSldViewPr>
      <p:cViewPr varScale="1">
        <p:scale>
          <a:sx n="98" d="100"/>
          <a:sy n="98" d="100"/>
        </p:scale>
        <p:origin x="-1284" y="-9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6AE9D6-1E94-4355-BA35-877E36B2F816}" type="datetimeFigureOut">
              <a:rPr lang="en-US" smtClean="0"/>
              <a:pPr/>
              <a:t>9/26/2013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5C393A3-45D2-4FB6-BE4E-8EA60E97E239}" type="slidenum">
              <a:rPr lang="en-US" smtClean="0"/>
              <a:pPr/>
              <a:t>‹#›</a:t>
            </a:fld>
            <a:endParaRPr lang="en-US"/>
          </a:p>
        </p:txBody>
      </p:sp>
    </p:spTree>
    <p:extLst>
      <p:ext uri="{BB962C8B-B14F-4D97-AF65-F5344CB8AC3E}">
        <p14:creationId xmlns:p14="http://schemas.microsoft.com/office/powerpoint/2010/main" val="33259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rs4702.forprod.vt.edu/pubsubj/pdf/01t34.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aset.org/journals/waset/v2/v2-40.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Tree </a:t>
            </a:r>
            <a:r>
              <a:rPr lang="en-US" b="1" dirty="0"/>
              <a:t>Safe</a:t>
            </a:r>
            <a:endParaRPr lang="en-US" dirty="0"/>
          </a:p>
          <a:p>
            <a:r>
              <a:rPr lang="en-US" dirty="0" smtClean="0"/>
              <a:t>The </a:t>
            </a:r>
            <a:r>
              <a:rPr lang="en-US" dirty="0"/>
              <a:t>ability to predict which trees will fall </a:t>
            </a:r>
            <a:r>
              <a:rPr lang="en-US" dirty="0" smtClean="0"/>
              <a:t>on houses or power</a:t>
            </a:r>
            <a:r>
              <a:rPr lang="en-US" baseline="0" dirty="0" smtClean="0"/>
              <a:t> lines </a:t>
            </a:r>
            <a:r>
              <a:rPr lang="en-US" dirty="0" smtClean="0"/>
              <a:t>in </a:t>
            </a:r>
            <a:r>
              <a:rPr lang="en-US" dirty="0"/>
              <a:t>the next </a:t>
            </a:r>
            <a:r>
              <a:rPr lang="en-US" dirty="0" smtClean="0"/>
              <a:t>storm will</a:t>
            </a:r>
            <a:r>
              <a:rPr lang="en-US" baseline="0" dirty="0" smtClean="0"/>
              <a:t> saves lives, property and money</a:t>
            </a:r>
            <a:r>
              <a:rPr lang="en-US" dirty="0" smtClean="0"/>
              <a:t>.  </a:t>
            </a:r>
            <a:r>
              <a:rPr lang="en-US" dirty="0"/>
              <a:t>This ability will save homeowners, town and city governments millions of dollars in repair and replacement costs plus </a:t>
            </a:r>
            <a:r>
              <a:rPr lang="en-US" dirty="0" smtClean="0"/>
              <a:t>lower insurance </a:t>
            </a:r>
            <a:r>
              <a:rPr lang="en-US" dirty="0"/>
              <a:t>premiums. </a:t>
            </a:r>
            <a:r>
              <a:rPr lang="en-US" dirty="0" smtClean="0"/>
              <a:t>TreeSafe</a:t>
            </a:r>
            <a:r>
              <a:rPr lang="en-US" baseline="0" dirty="0" smtClean="0"/>
              <a:t> is a non-invasive technique that determines the viability of a tree that is infested with carpenter ants using acoustic waveform transformation algorithms, software application, database and a handheld computer such as a laptop, smart phone or tablet.  With only 2 or 3 samples, this system can predict the degree of infestation with sufficient confidence that the homeowner, landscaper, power utility worker can decide if the tree is safe or not.  No other commercially available system is this simple or efficient.</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some rules of the road to follow in categorizing decay.  Here is the 1/3 rule.  Maybe 4 categories</a:t>
            </a:r>
            <a:r>
              <a:rPr lang="en-US" baseline="0" dirty="0" smtClean="0"/>
              <a:t> are better.  Tree Safe categorizes the decay based on the waveform analysis and provides the customer with a probability, like ‘25% decay’ or 75% decay.  This quantifies the decay and lets the customer or user decide if they want to take down the tree based on the analysis and other factors like proximity to structures, power lines, etc.</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synopsis</a:t>
            </a:r>
            <a:r>
              <a:rPr lang="en-US" baseline="0" dirty="0" smtClean="0"/>
              <a:t> of the PRIME problem.  Tree Safe uses COTS hardware (laptop, tablet, transducer), application specific software, ‘cloud’ database applications and storage, and wireless interface to compile the data and analysis into a form that </a:t>
            </a:r>
            <a:r>
              <a:rPr lang="en-US" baseline="0" smtClean="0"/>
              <a:t>is transmitted to </a:t>
            </a:r>
            <a:r>
              <a:rPr lang="en-US" baseline="0" dirty="0" smtClean="0"/>
              <a:t>the customer.  No printouts required.  No paperwork.  Tree Safe does that for the user – all displayed in a fill in form and emailed to the customer at the site.  </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notional Tree Safe system consisting of the impact device, the transducer (connected to a laptop or tablet via </a:t>
            </a:r>
            <a:r>
              <a:rPr lang="en-US" baseline="0" smtClean="0"/>
              <a:t>USB cable), </a:t>
            </a:r>
            <a:r>
              <a:rPr lang="en-US" baseline="0" dirty="0" smtClean="0"/>
              <a:t>hardware and software with wireless connection for sending the report to the customer email address.  Customer might be a landscaper, utility company, home owner, insurance agent.  The report contains a photo of the tree (taken by the smart phone or tablet), a GPS location, type of tree, dimensions, wave forms, comparison to similar trees, probability of detection and structural integrity.</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notional</a:t>
            </a:r>
            <a:r>
              <a:rPr lang="en-US" baseline="0" dirty="0" smtClean="0"/>
              <a:t> system architecture for Tree Safe System.  There are two segments in this notional system – hardware and software.  Each is broken down further into subsystems (tablet, smartphone), components (cable, connector) or configuration items (database, applications).  </a:t>
            </a:r>
          </a:p>
        </p:txBody>
      </p:sp>
      <p:sp>
        <p:nvSpPr>
          <p:cNvPr id="4" name="Slide Number Placeholder 3"/>
          <p:cNvSpPr>
            <a:spLocks noGrp="1"/>
          </p:cNvSpPr>
          <p:nvPr>
            <p:ph type="sldNum" sz="quarter" idx="10"/>
          </p:nvPr>
        </p:nvSpPr>
        <p:spPr/>
        <p:txBody>
          <a:bodyPr/>
          <a:lstStyle/>
          <a:p>
            <a:fld id="{B5C393A3-45D2-4FB6-BE4E-8EA60E97E2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would use the design review process to research, design, test, and development Tree Safe.  As a retired aerospace engineer, I would establish a systems engineering team to establish system and subsystem requirements, schedules, progress metrics, student mentoring, and hardware and software resource allocation.  Year one is research, planning and system design; year two is development, prototyping and testing; year three is small scale manufacturing.</a:t>
            </a:r>
          </a:p>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URI President David M. Dooley “Transformational Goals for the 21</a:t>
            </a:r>
            <a:r>
              <a:rPr lang="en-US" baseline="30000" dirty="0" smtClean="0"/>
              <a:t>st</a:t>
            </a:r>
            <a:r>
              <a:rPr lang="en-US" dirty="0" smtClean="0"/>
              <a:t> Century”:</a:t>
            </a:r>
          </a:p>
          <a:p>
            <a:r>
              <a:rPr lang="en-US" i="1" dirty="0" smtClean="0"/>
              <a:t>“One of our essential roles as the state’s flagship university is to work with the public and private sectors to create a vibrant and sustainable Rhode Island economy.  We are uniquely positioned to increase the knowledge base through research, to convert new intellectual property into economic development, to establish jobs and small businesses, to produce business and industry leaders, and to provide critical expertise and innovative solutions to businesses, governments, and other who seek our assistance.”</a:t>
            </a:r>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 maintenance and removal can be expensive, especially if a tree falls on your house.  The $200K estimate was for a house in Brentwood, CA.  Trees fall on power lines and spark fires.  Although this type of incident</a:t>
            </a:r>
            <a:r>
              <a:rPr lang="en-US" baseline="0" dirty="0" smtClean="0"/>
              <a:t> is low probability, the consequences are high.</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40963"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lIns="92285" tIns="46143" rIns="92285" bIns="46143"/>
          <a:lstStyle/>
          <a:p>
            <a:r>
              <a:rPr lang="en-US" sz="1600" dirty="0"/>
              <a:t>Other Technical Requirements may include:</a:t>
            </a:r>
          </a:p>
          <a:p>
            <a:pPr lvl="1">
              <a:spcBef>
                <a:spcPct val="10000"/>
              </a:spcBef>
              <a:buFontTx/>
              <a:buChar char="•"/>
            </a:pPr>
            <a:r>
              <a:rPr lang="en-US" sz="1600" dirty="0"/>
              <a:t>Personnel and Training</a:t>
            </a:r>
          </a:p>
          <a:p>
            <a:pPr lvl="1">
              <a:spcBef>
                <a:spcPct val="10000"/>
              </a:spcBef>
              <a:buFontTx/>
              <a:buChar char="•"/>
            </a:pPr>
            <a:r>
              <a:rPr lang="en-US" sz="1600" dirty="0"/>
              <a:t>Data</a:t>
            </a:r>
          </a:p>
          <a:p>
            <a:pPr lvl="1">
              <a:spcBef>
                <a:spcPct val="10000"/>
              </a:spcBef>
              <a:buFontTx/>
              <a:buChar char="•"/>
            </a:pPr>
            <a:r>
              <a:rPr lang="en-US" sz="1600" dirty="0"/>
              <a:t>Quality Assurance</a:t>
            </a:r>
          </a:p>
          <a:p>
            <a:pPr lvl="1">
              <a:spcBef>
                <a:spcPct val="10000"/>
              </a:spcBef>
              <a:buFontTx/>
              <a:buChar char="•"/>
            </a:pPr>
            <a:r>
              <a:rPr lang="en-US" sz="1600" dirty="0"/>
              <a:t>COTS/NDI</a:t>
            </a:r>
          </a:p>
          <a:p>
            <a:pPr lvl="1">
              <a:spcBef>
                <a:spcPct val="10000"/>
              </a:spcBef>
              <a:buFontTx/>
              <a:buChar char="•"/>
            </a:pPr>
            <a:r>
              <a:rPr lang="en-US" sz="1600" dirty="0"/>
              <a:t>GFE/CFE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6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1100" y="696913"/>
            <a:ext cx="4649788" cy="3486150"/>
          </a:xfrm>
          <a:solidFill>
            <a:srgbClr val="FFFFFF"/>
          </a:solidFill>
          <a:ln/>
        </p:spPr>
      </p:sp>
      <p:sp>
        <p:nvSpPr>
          <p:cNvPr id="40963"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lIns="92285" tIns="46143" rIns="92285" bIns="46143"/>
          <a:lstStyle/>
          <a:p>
            <a:r>
              <a:rPr lang="en-US" sz="1600" dirty="0"/>
              <a:t>Other Technical Requirements may include:</a:t>
            </a:r>
          </a:p>
          <a:p>
            <a:pPr lvl="1">
              <a:spcBef>
                <a:spcPct val="10000"/>
              </a:spcBef>
              <a:buFontTx/>
              <a:buChar char="•"/>
            </a:pPr>
            <a:r>
              <a:rPr lang="en-US" sz="1600" dirty="0"/>
              <a:t>Personnel and Training</a:t>
            </a:r>
          </a:p>
          <a:p>
            <a:pPr lvl="1">
              <a:spcBef>
                <a:spcPct val="10000"/>
              </a:spcBef>
              <a:buFontTx/>
              <a:buChar char="•"/>
            </a:pPr>
            <a:r>
              <a:rPr lang="en-US" sz="1600" dirty="0"/>
              <a:t>Data</a:t>
            </a:r>
          </a:p>
          <a:p>
            <a:pPr lvl="1">
              <a:spcBef>
                <a:spcPct val="10000"/>
              </a:spcBef>
              <a:buFontTx/>
              <a:buChar char="•"/>
            </a:pPr>
            <a:r>
              <a:rPr lang="en-US" sz="1600" dirty="0"/>
              <a:t>Quality Assurance</a:t>
            </a:r>
          </a:p>
          <a:p>
            <a:pPr lvl="1">
              <a:spcBef>
                <a:spcPct val="10000"/>
              </a:spcBef>
              <a:buFontTx/>
              <a:buChar char="•"/>
            </a:pPr>
            <a:r>
              <a:rPr lang="en-US" sz="1600" dirty="0"/>
              <a:t>COTS/NDI</a:t>
            </a:r>
          </a:p>
          <a:p>
            <a:pPr lvl="1">
              <a:spcBef>
                <a:spcPct val="10000"/>
              </a:spcBef>
              <a:buFontTx/>
              <a:buChar char="•"/>
            </a:pPr>
            <a:r>
              <a:rPr lang="en-US" sz="1600" dirty="0"/>
              <a:t>GFE/CFE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some recent research on this topic.</a:t>
            </a:r>
          </a:p>
          <a:p>
            <a:r>
              <a:rPr lang="en-US" dirty="0" smtClean="0">
                <a:hlinkClick r:id="rId3"/>
              </a:rPr>
              <a:t>http://www.srs4702.forprod.vt.edu/pubsubj/pdf/01t34.pdf</a:t>
            </a:r>
            <a:endParaRPr lang="en-US" dirty="0" smtClean="0"/>
          </a:p>
          <a:p>
            <a:r>
              <a:rPr lang="en-US" dirty="0" smtClean="0">
                <a:hlinkClick r:id="rId4"/>
              </a:rPr>
              <a:t>http://waset.org/journals/waset/v2/v2-40.pdf</a:t>
            </a:r>
            <a:endParaRPr lang="en-US" dirty="0" smtClean="0"/>
          </a:p>
          <a:p>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Tree maintenance and removal can be expensive, especially if a tree falls on your house.  The $200K estimate was for a house in Brentwood, CA.  Trees fall on power lines and spark fires.  Although this type of incident</a:t>
            </a:r>
            <a:r>
              <a:rPr lang="en-US" baseline="0" dirty="0" smtClean="0"/>
              <a:t> is low probability, the consequences are high.</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Carpenter ants are not the cause of tree decline, rather the effect of fungus or disease or excessive</a:t>
            </a:r>
            <a:r>
              <a:rPr lang="en-US" baseline="0" dirty="0" smtClean="0"/>
              <a:t> moisture or rot.  They are opportunistic insects, merely seeking a low humidity protected environment to raise their young.  So if you detect carpenter ants in a tree, then the probability is greater than zero that the tree is not healthy and is in slow decline.  </a:t>
            </a:r>
            <a:r>
              <a:rPr lang="en-US" baseline="0" dirty="0" err="1" smtClean="0"/>
              <a:t>TreeSafe</a:t>
            </a:r>
            <a:r>
              <a:rPr lang="en-US" baseline="0" dirty="0" smtClean="0"/>
              <a:t> is a device that will tell you an estimated probability of that decline and how compromised the structural integrity really is.</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Hurricane Irene, I walked through our neighborhood in West Kingston and took a walk through Crawley Reserve.  I noticed that healthy trees were not damaged.  The trees blown over and snapped at the base were hard wood oaks, not pines.  Damaged pine trees were more likely to be snapped off more than half way up the base, not at the base.</a:t>
            </a:r>
          </a:p>
          <a:p>
            <a:r>
              <a:rPr lang="en-US" dirty="0" smtClean="0"/>
              <a:t>Closer examination revealed that the oaks were compromised by massive infestations of carpenter ants.  Yet, their external bark and limbs showed no signs of disease or rot or infestation.   In other words, you could not tell by looking at the tree if it was compromised – likely to be blown over in the next wind storm or hurricane.</a:t>
            </a:r>
          </a:p>
          <a:p>
            <a:r>
              <a:rPr lang="en-US" dirty="0" smtClean="0"/>
              <a:t>The Capstone Project I am proposing involves the following scientific disciplines: acoustics, material life sciences, mechanical and electrical design, computer science, and business.  Here’s why.  Literature and field research in life sciences is needed to discover how healthy trees differs from infested trees in terms of its acoustic signature, taking into account circumference, species, age, etc.  There is some recent work in the ultrasound area. Engineering research is needed to determine the most economical mechanical and electrical device to deliver, analyze and record sonic impulses (much like sonar).  I stress the word ‘economical’ because if the research shows there is a statistically significant difference between the acoustic signatures of healthy </a:t>
            </a:r>
            <a:r>
              <a:rPr lang="en-US" dirty="0" err="1" smtClean="0"/>
              <a:t>vs</a:t>
            </a:r>
            <a:r>
              <a:rPr lang="en-US" dirty="0" smtClean="0"/>
              <a:t> diseased trees, then this device and its associated acoustic algorithms and software can be licensed to commercial enterprises.  Being able to predict the structural integrity of a tree will save millions in property damage and injuries.  But it must be so</a:t>
            </a:r>
            <a:r>
              <a:rPr lang="en-US" baseline="0" dirty="0" smtClean="0"/>
              <a:t> simple that a utility worker, property owner, or landscape company worker can use it. </a:t>
            </a:r>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Number</a:t>
            </a:r>
            <a:r>
              <a:rPr lang="en-US" baseline="0" dirty="0" smtClean="0"/>
              <a:t> 1.  It had been struck be lightning and had major carpenter ant infestation about 6 feet to 20 </a:t>
            </a:r>
            <a:r>
              <a:rPr lang="en-US" baseline="0" smtClean="0"/>
              <a:t>feet above the crown.</a:t>
            </a:r>
            <a:endParaRPr lang="en-US" dirty="0" smtClean="0"/>
          </a:p>
        </p:txBody>
      </p:sp>
      <p:sp>
        <p:nvSpPr>
          <p:cNvPr id="4" name="Slide Number Placeholder 3"/>
          <p:cNvSpPr>
            <a:spLocks noGrp="1"/>
          </p:cNvSpPr>
          <p:nvPr>
            <p:ph type="sldNum" sz="quarter" idx="10"/>
          </p:nvPr>
        </p:nvSpPr>
        <p:spPr/>
        <p:txBody>
          <a:bodyPr/>
          <a:lstStyle/>
          <a:p>
            <a:fld id="{B5C393A3-45D2-4FB6-BE4E-8EA60E97E23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Sounding</a:t>
            </a:r>
            <a:r>
              <a:rPr lang="en-US" baseline="0" dirty="0" smtClean="0"/>
              <a:t> is the simplest method that involves an experienced ‘listener’ (logger) smacking the side of a tree and making a decision about how sound the tree is based on the tone of the sound.  But sounding is influenced by the thickness of the bark, the type of mallet, the experience of the listener – all variables.  Which is not good science.</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of the tools that technicians use to determine</a:t>
            </a:r>
            <a:r>
              <a:rPr lang="en-US" baseline="0" dirty="0" smtClean="0"/>
              <a:t> the health of a tree.  From extremely simple to very complex.  They require drilling, coring, boring, interpreting complex data.  Not recommended.  We need something much less complex in terms of skills, hardware, damage to the tree, time, and personnel.  Timber is a multimillion dollar business in New England.</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two of several types of graphs that depict waveforms based on different types</a:t>
            </a:r>
            <a:r>
              <a:rPr lang="en-US" baseline="0" dirty="0" smtClean="0"/>
              <a:t> of wood decay or cavities.  The waveforms are different and current methods rely on an expert observer to discriminate what these waveforms mean in terms of tree structure.  I believe this discrimination can be performed by algorithms, software applications, and cumulative knowledge collected by an online database.  In other words, this system gets better with each diagnosis.  It is not a standalone system but uses a knowledge base online and updated continuously.  </a:t>
            </a:r>
            <a:r>
              <a:rPr lang="en-US" baseline="0" dirty="0" err="1" smtClean="0"/>
              <a:t>TreeSafe</a:t>
            </a:r>
            <a:r>
              <a:rPr lang="en-US" baseline="0" dirty="0" smtClean="0"/>
              <a:t> does the work of categorizing the decay.  </a:t>
            </a:r>
            <a:endParaRPr lang="en-US" dirty="0"/>
          </a:p>
        </p:txBody>
      </p:sp>
      <p:sp>
        <p:nvSpPr>
          <p:cNvPr id="4" name="Slide Number Placeholder 3"/>
          <p:cNvSpPr>
            <a:spLocks noGrp="1"/>
          </p:cNvSpPr>
          <p:nvPr>
            <p:ph type="sldNum" sz="quarter" idx="10"/>
          </p:nvPr>
        </p:nvSpPr>
        <p:spPr/>
        <p:txBody>
          <a:bodyPr/>
          <a:lstStyle/>
          <a:p>
            <a:fld id="{B5C393A3-45D2-4FB6-BE4E-8EA60E97E2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2F2531B-DF24-4EB4-AC8D-562CC4DF0880}" type="datetimeFigureOut">
              <a:rPr lang="en-US" smtClean="0"/>
              <a:pPr/>
              <a:t>9/26/2013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C4F038EC-D432-4BE7-A707-4D1C7BC2EED0}" type="slidenum">
              <a:rPr lang="en-US" smtClean="0"/>
              <a:pPr/>
              <a:t>‹#›</a:t>
            </a:fld>
            <a:endParaRPr lang="en-US" dirty="0"/>
          </a:p>
        </p:txBody>
      </p:sp>
      <p:sp>
        <p:nvSpPr>
          <p:cNvPr id="8" name="Rectangle 7"/>
          <p:cNvSpPr/>
          <p:nvPr userDrawn="1"/>
        </p:nvSpPr>
        <p:spPr>
          <a:xfrm>
            <a:off x="457200" y="6459379"/>
            <a:ext cx="6547449" cy="246221"/>
          </a:xfrm>
          <a:prstGeom prst="rect">
            <a:avLst/>
          </a:prstGeom>
        </p:spPr>
        <p:txBody>
          <a:bodyPr wrap="square">
            <a:spAutoFit/>
          </a:bodyPr>
          <a:lstStyle/>
          <a:p>
            <a:r>
              <a:rPr lang="en-US" sz="1000" dirty="0" smtClean="0"/>
              <a:t>Rick Davids, human factors systems engineer, 831-359-6851, rcdavids1@verizon.net</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2F2531B-DF24-4EB4-AC8D-562CC4DF0880}" type="datetimeFigureOut">
              <a:rPr lang="en-US" smtClean="0"/>
              <a:pPr/>
              <a:t>9/26/2013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40951329-ECFE-4CC9-A3BA-05F5422E82E3}"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0951329-ECFE-4CC9-A3BA-05F5422E82E3}"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F2531B-DF24-4EB4-AC8D-562CC4DF0880}" type="datetimeFigureOut">
              <a:rPr lang="en-US" smtClean="0"/>
              <a:pPr/>
              <a:t>9/26/2013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0951329-ECFE-4CC9-A3BA-05F5422E82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2F2531B-DF24-4EB4-AC8D-562CC4DF0880}" type="datetimeFigureOut">
              <a:rPr lang="en-US" smtClean="0"/>
              <a:pPr/>
              <a:t>9/26/2013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2F2531B-DF24-4EB4-AC8D-562CC4DF0880}" type="datetimeFigureOut">
              <a:rPr lang="en-US" smtClean="0"/>
              <a:pPr/>
              <a:t>9/26/2013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40951329-ECFE-4CC9-A3BA-05F5422E82E3}"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2F2531B-DF24-4EB4-AC8D-562CC4DF0880}" type="datetimeFigureOut">
              <a:rPr lang="en-US" smtClean="0"/>
              <a:pPr/>
              <a:t>9/26/2013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0951329-ECFE-4CC9-A3BA-05F5422E82E3}"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“Tree Safe”</a:t>
            </a:r>
            <a:br>
              <a:rPr lang="en-US" dirty="0" smtClean="0"/>
            </a:br>
            <a:r>
              <a:rPr lang="en-US" dirty="0" smtClean="0"/>
              <a:t>Sonograms for Trees</a:t>
            </a:r>
            <a:endParaRPr lang="en-US" dirty="0"/>
          </a:p>
        </p:txBody>
      </p:sp>
      <p:sp>
        <p:nvSpPr>
          <p:cNvPr id="3" name="Subtitle 2"/>
          <p:cNvSpPr>
            <a:spLocks noGrp="1"/>
          </p:cNvSpPr>
          <p:nvPr>
            <p:ph type="subTitle" idx="1"/>
          </p:nvPr>
        </p:nvSpPr>
        <p:spPr>
          <a:xfrm>
            <a:off x="381000" y="3962400"/>
            <a:ext cx="8382000" cy="990600"/>
          </a:xfrm>
        </p:spPr>
        <p:txBody>
          <a:bodyPr>
            <a:normAutofit lnSpcReduction="10000"/>
          </a:bodyPr>
          <a:lstStyle/>
          <a:p>
            <a:r>
              <a:rPr lang="en-US" dirty="0" smtClean="0"/>
              <a:t>A simple non-invasive way to predict the structural integrity of trees.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guidelines exist </a:t>
            </a:r>
            <a:endParaRPr lang="en-US" dirty="0"/>
          </a:p>
        </p:txBody>
      </p:sp>
      <p:sp>
        <p:nvSpPr>
          <p:cNvPr id="3" name="Content Placeholder 2"/>
          <p:cNvSpPr>
            <a:spLocks noGrp="1"/>
          </p:cNvSpPr>
          <p:nvPr>
            <p:ph idx="1"/>
          </p:nvPr>
        </p:nvSpPr>
        <p:spPr/>
        <p:txBody>
          <a:bodyPr/>
          <a:lstStyle/>
          <a:p>
            <a:r>
              <a:rPr lang="en-US" dirty="0" smtClean="0"/>
              <a:t>Data available for the ‘1/3 Rule’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2286000"/>
            <a:ext cx="7748751" cy="408703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4F038EC-D432-4BE7-A707-4D1C7BC2EED0}"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Telephone Pole – Sept 2013</a:t>
            </a:r>
            <a:endParaRPr lang="en-US" dirty="0"/>
          </a:p>
        </p:txBody>
      </p:sp>
      <p:sp>
        <p:nvSpPr>
          <p:cNvPr id="6" name="TextBox 5"/>
          <p:cNvSpPr txBox="1"/>
          <p:nvPr/>
        </p:nvSpPr>
        <p:spPr>
          <a:xfrm>
            <a:off x="609600" y="1600200"/>
            <a:ext cx="8001000" cy="369332"/>
          </a:xfrm>
          <a:prstGeom prst="rect">
            <a:avLst/>
          </a:prstGeom>
          <a:solidFill>
            <a:schemeClr val="accent1"/>
          </a:solidFill>
        </p:spPr>
        <p:txBody>
          <a:bodyPr wrap="square" rtlCol="0">
            <a:spAutoFit/>
          </a:bodyPr>
          <a:lstStyle/>
          <a:p>
            <a:r>
              <a:rPr lang="en-US" dirty="0" smtClean="0"/>
              <a:t>Telephone pole replaced on Dug Way Bridge Road, Sept 2013</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0"/>
            <a:ext cx="3601227" cy="2590800"/>
          </a:xfrm>
          <a:prstGeom prst="rect">
            <a:avLst/>
          </a:prstGeom>
        </p:spPr>
      </p:pic>
      <p:sp>
        <p:nvSpPr>
          <p:cNvPr id="5" name="TextBox 4"/>
          <p:cNvSpPr txBox="1"/>
          <p:nvPr/>
        </p:nvSpPr>
        <p:spPr>
          <a:xfrm>
            <a:off x="6172200" y="2209800"/>
            <a:ext cx="2666999" cy="4154984"/>
          </a:xfrm>
          <a:prstGeom prst="rect">
            <a:avLst/>
          </a:prstGeom>
          <a:noFill/>
        </p:spPr>
        <p:txBody>
          <a:bodyPr wrap="square" rtlCol="0">
            <a:spAutoFit/>
          </a:bodyPr>
          <a:lstStyle/>
          <a:p>
            <a:r>
              <a:rPr lang="en-US" sz="1200" b="1" dirty="0"/>
              <a:t>How often does a pole need to be inspected? </a:t>
            </a:r>
            <a:r>
              <a:rPr lang="en-US" sz="1200" dirty="0"/>
              <a:t/>
            </a:r>
            <a:br>
              <a:rPr lang="en-US" sz="1200" dirty="0"/>
            </a:br>
            <a:r>
              <a:rPr lang="en-US" sz="1200" dirty="0"/>
              <a:t>A wood pole line should be inspected initially after 15 to 20 years of service, depending upon the decay hazard where the poles are installed.  Inspection of a wood pole line will normally consist of sounding the pole with a hammer in the above-ground areas, excavation around the pole for several feet below the ground line, inspection for external decay in the ground line area, boring to check for internal decay in the ground line area, removal of any decay on the exterior surface, treatment of any interior decay with a supplemental preservative, and wrapping the pole with a preservative wrap in the ground line area prior to backfilling.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2514600"/>
            <a:ext cx="2133600" cy="3806343"/>
          </a:xfrm>
          <a:prstGeom prst="rect">
            <a:avLst/>
          </a:prstGeom>
        </p:spPr>
      </p:pic>
    </p:spTree>
    <p:extLst>
      <p:ext uri="{BB962C8B-B14F-4D97-AF65-F5344CB8AC3E}">
        <p14:creationId xmlns:p14="http://schemas.microsoft.com/office/powerpoint/2010/main" val="259157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Methods – Telephone Poles</a:t>
            </a:r>
            <a:endParaRPr lang="en-US" sz="3600" dirty="0"/>
          </a:p>
        </p:txBody>
      </p:sp>
      <p:sp>
        <p:nvSpPr>
          <p:cNvPr id="6" name="TextBox 5"/>
          <p:cNvSpPr txBox="1"/>
          <p:nvPr/>
        </p:nvSpPr>
        <p:spPr>
          <a:xfrm>
            <a:off x="609600" y="1600200"/>
            <a:ext cx="8001000" cy="369332"/>
          </a:xfrm>
          <a:prstGeom prst="rect">
            <a:avLst/>
          </a:prstGeom>
          <a:solidFill>
            <a:schemeClr val="accent1"/>
          </a:solidFill>
        </p:spPr>
        <p:txBody>
          <a:bodyPr wrap="square" rtlCol="0">
            <a:spAutoFit/>
          </a:bodyPr>
          <a:lstStyle/>
          <a:p>
            <a:r>
              <a:rPr lang="en-US" dirty="0" smtClean="0"/>
              <a:t>Article from “Utility Products” web site</a:t>
            </a:r>
            <a:endParaRPr lang="en-US" dirty="0"/>
          </a:p>
        </p:txBody>
      </p:sp>
      <p:sp>
        <p:nvSpPr>
          <p:cNvPr id="5" name="TextBox 4"/>
          <p:cNvSpPr txBox="1"/>
          <p:nvPr/>
        </p:nvSpPr>
        <p:spPr>
          <a:xfrm>
            <a:off x="4114800" y="2209800"/>
            <a:ext cx="4648199" cy="3108543"/>
          </a:xfrm>
          <a:prstGeom prst="rect">
            <a:avLst/>
          </a:prstGeom>
          <a:noFill/>
        </p:spPr>
        <p:txBody>
          <a:bodyPr wrap="square" rtlCol="0">
            <a:spAutoFit/>
          </a:bodyPr>
          <a:lstStyle/>
          <a:p>
            <a:r>
              <a:rPr lang="en-US" sz="1400" dirty="0"/>
              <a:t>Instrument </a:t>
            </a:r>
            <a:r>
              <a:rPr lang="en-US" sz="1400" dirty="0" err="1"/>
              <a:t>Mechanik</a:t>
            </a:r>
            <a:r>
              <a:rPr lang="en-US" sz="1400" dirty="0"/>
              <a:t> Labor GmbH (IML). Founded in 1985, IML invented the </a:t>
            </a:r>
            <a:r>
              <a:rPr lang="en-US" sz="1400" dirty="0" err="1"/>
              <a:t>resistograph</a:t>
            </a:r>
            <a:r>
              <a:rPr lang="en-US" sz="1400" dirty="0"/>
              <a:t>, a unit that was initially designed to assess the strength of trees and timber structures and expanded over time to include utility poles. European utilities have used the IML </a:t>
            </a:r>
            <a:r>
              <a:rPr lang="en-US" sz="1400" dirty="0" err="1"/>
              <a:t>resistograph</a:t>
            </a:r>
            <a:r>
              <a:rPr lang="en-US" sz="1400" dirty="0"/>
              <a:t> for more than 10 years</a:t>
            </a:r>
            <a:r>
              <a:rPr lang="en-US" sz="1400" dirty="0" smtClean="0"/>
              <a:t>.</a:t>
            </a:r>
          </a:p>
          <a:p>
            <a:endParaRPr lang="en-US" sz="1400" dirty="0"/>
          </a:p>
          <a:p>
            <a:r>
              <a:rPr lang="en-US" sz="1400" dirty="0" smtClean="0"/>
              <a:t>The </a:t>
            </a:r>
            <a:r>
              <a:rPr lang="en-US" sz="1400" dirty="0"/>
              <a:t>IML </a:t>
            </a:r>
            <a:r>
              <a:rPr lang="en-US" sz="1400" dirty="0" err="1"/>
              <a:t>resistograph</a:t>
            </a:r>
            <a:r>
              <a:rPr lang="en-US" sz="1400" dirty="0"/>
              <a:t> has three major advantages over the traditional manual excavate, bore and feel method:</a:t>
            </a:r>
          </a:p>
          <a:p>
            <a:r>
              <a:rPr lang="en-US" sz="1400" dirty="0"/>
              <a:t>1. Testing does not require excavation,</a:t>
            </a:r>
          </a:p>
          <a:p>
            <a:r>
              <a:rPr lang="en-US" sz="1400" dirty="0"/>
              <a:t>2. The drilling needle and measurement mechanism provide a nondestructive test, and</a:t>
            </a:r>
          </a:p>
          <a:p>
            <a:r>
              <a:rPr lang="en-US" sz="1400" dirty="0"/>
              <a:t>3. The unit produces a digital profile of the pole's internal condition</a:t>
            </a:r>
            <a:r>
              <a:rPr lang="en-US" sz="1400" dirty="0" smtClean="0"/>
              <a:t>.</a:t>
            </a:r>
            <a:endParaRPr 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95600"/>
            <a:ext cx="3380133" cy="2200275"/>
          </a:xfrm>
          <a:prstGeom prst="rect">
            <a:avLst/>
          </a:prstGeom>
        </p:spPr>
      </p:pic>
      <p:sp>
        <p:nvSpPr>
          <p:cNvPr id="7" name="Rectangle 6"/>
          <p:cNvSpPr/>
          <p:nvPr/>
        </p:nvSpPr>
        <p:spPr>
          <a:xfrm>
            <a:off x="609600" y="5257800"/>
            <a:ext cx="8077200" cy="954107"/>
          </a:xfrm>
          <a:prstGeom prst="rect">
            <a:avLst/>
          </a:prstGeom>
        </p:spPr>
        <p:txBody>
          <a:bodyPr wrap="square">
            <a:spAutoFit/>
          </a:bodyPr>
          <a:lstStyle/>
          <a:p>
            <a:r>
              <a:rPr lang="en-US" sz="1400" dirty="0"/>
              <a:t>The </a:t>
            </a:r>
            <a:r>
              <a:rPr lang="en-US" sz="1400" dirty="0" err="1"/>
              <a:t>resistograph</a:t>
            </a:r>
            <a:r>
              <a:rPr lang="en-US" sz="1400" dirty="0"/>
              <a:t> uses a drilling needle to create a small 1/8-inch channel to measure and record the wood condition above and below ground level, providing the inspected pole's exact density measurements on a scale of 1:1. The measurements are stored in an electronic unit for review and download through the integrated wireless Bluetooth adapter.</a:t>
            </a:r>
          </a:p>
        </p:txBody>
      </p:sp>
    </p:spTree>
    <p:extLst>
      <p:ext uri="{BB962C8B-B14F-4D97-AF65-F5344CB8AC3E}">
        <p14:creationId xmlns:p14="http://schemas.microsoft.com/office/powerpoint/2010/main" val="63851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Current Methods –  Telephone Poles</a:t>
            </a:r>
            <a:endParaRPr lang="en-US" sz="3600" dirty="0"/>
          </a:p>
        </p:txBody>
      </p:sp>
      <p:sp>
        <p:nvSpPr>
          <p:cNvPr id="6" name="TextBox 5"/>
          <p:cNvSpPr txBox="1"/>
          <p:nvPr/>
        </p:nvSpPr>
        <p:spPr>
          <a:xfrm>
            <a:off x="609600" y="1600200"/>
            <a:ext cx="8001000" cy="369332"/>
          </a:xfrm>
          <a:prstGeom prst="rect">
            <a:avLst/>
          </a:prstGeom>
          <a:solidFill>
            <a:schemeClr val="accent1"/>
          </a:solidFill>
        </p:spPr>
        <p:txBody>
          <a:bodyPr wrap="square" rtlCol="0">
            <a:spAutoFit/>
          </a:bodyPr>
          <a:lstStyle/>
          <a:p>
            <a:r>
              <a:rPr lang="en-US" dirty="0" smtClean="0"/>
              <a:t>Article from “Utility Products” web site</a:t>
            </a:r>
            <a:endParaRPr lang="en-US" dirty="0"/>
          </a:p>
        </p:txBody>
      </p:sp>
      <p:sp>
        <p:nvSpPr>
          <p:cNvPr id="5" name="TextBox 4"/>
          <p:cNvSpPr txBox="1"/>
          <p:nvPr/>
        </p:nvSpPr>
        <p:spPr>
          <a:xfrm>
            <a:off x="533400" y="2133600"/>
            <a:ext cx="8229599" cy="3970318"/>
          </a:xfrm>
          <a:prstGeom prst="rect">
            <a:avLst/>
          </a:prstGeom>
          <a:noFill/>
        </p:spPr>
        <p:txBody>
          <a:bodyPr wrap="square" rtlCol="0">
            <a:spAutoFit/>
          </a:bodyPr>
          <a:lstStyle/>
          <a:p>
            <a:r>
              <a:rPr lang="en-US" sz="1400" dirty="0" smtClean="0"/>
              <a:t>While </a:t>
            </a:r>
            <a:r>
              <a:rPr lang="en-US" sz="1400" dirty="0"/>
              <a:t>collecting and downloading the measurement data in a nondestructive manner is critically important, results analyses in a non-subjective manner is equally important. </a:t>
            </a:r>
            <a:endParaRPr lang="en-US" sz="1400" dirty="0" smtClean="0"/>
          </a:p>
          <a:p>
            <a:endParaRPr lang="en-US" sz="1400" dirty="0"/>
          </a:p>
          <a:p>
            <a:r>
              <a:rPr lang="en-US" sz="1400" dirty="0" smtClean="0"/>
              <a:t>A </a:t>
            </a:r>
            <a:r>
              <a:rPr lang="en-US" sz="1400" dirty="0"/>
              <a:t>number of handheld units on the market can take field notes, mark global positioning system (GPS) locations, store photos and upload the information through central servers to create customer specific records. </a:t>
            </a:r>
            <a:endParaRPr lang="en-US" sz="1400" dirty="0" smtClean="0"/>
          </a:p>
          <a:p>
            <a:endParaRPr lang="en-US" sz="1400" dirty="0"/>
          </a:p>
          <a:p>
            <a:r>
              <a:rPr lang="en-US" sz="1400" dirty="0" smtClean="0"/>
              <a:t>Few </a:t>
            </a:r>
            <a:r>
              <a:rPr lang="en-US" sz="1400" dirty="0"/>
              <a:t>handheld units, however, can analyze multiple drill profiles using a mechanized serviceability algorithm. Without that functionality, the inspector must look at each profile independently and make a judgment call about the compounded impact of the deterioration displayed on each drill profile as it relates to the pole's serviceability</a:t>
            </a:r>
            <a:r>
              <a:rPr lang="en-US" sz="1400" dirty="0" smtClean="0"/>
              <a:t>.</a:t>
            </a:r>
          </a:p>
          <a:p>
            <a:endParaRPr lang="en-US" sz="1400" dirty="0"/>
          </a:p>
          <a:p>
            <a:r>
              <a:rPr lang="en-US" sz="1400" dirty="0"/>
              <a:t>Results are automatically compared to Rural Utility Services (RUS) standards-or customer guidelines-to determine the proper serviceability category. They are displayed on the inspector's handheld, allowing him to instantly identify poles requiring follow up action. In addition, the measurement graph profiles are matched with the visual pole inspection data, creating a comprehensive individual pole record that is uploaded to a customer-specific database with multiple data sorting options.</a:t>
            </a:r>
          </a:p>
        </p:txBody>
      </p:sp>
    </p:spTree>
    <p:extLst>
      <p:ext uri="{BB962C8B-B14F-4D97-AF65-F5344CB8AC3E}">
        <p14:creationId xmlns:p14="http://schemas.microsoft.com/office/powerpoint/2010/main" val="4271534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Proposal Problem Statement	</a:t>
            </a:r>
            <a:endParaRPr lang="en-US" dirty="0"/>
          </a:p>
        </p:txBody>
      </p:sp>
      <p:sp>
        <p:nvSpPr>
          <p:cNvPr id="3" name="Content Placeholder 2"/>
          <p:cNvSpPr>
            <a:spLocks noGrp="1"/>
          </p:cNvSpPr>
          <p:nvPr>
            <p:ph idx="1"/>
          </p:nvPr>
        </p:nvSpPr>
        <p:spPr>
          <a:xfrm>
            <a:off x="152400" y="1600200"/>
            <a:ext cx="8763000" cy="4800600"/>
          </a:xfrm>
        </p:spPr>
        <p:txBody>
          <a:bodyPr>
            <a:normAutofit fontScale="92500" lnSpcReduction="10000"/>
          </a:bodyPr>
          <a:lstStyle/>
          <a:p>
            <a:r>
              <a:rPr lang="en-US" sz="2800" dirty="0" smtClean="0"/>
              <a:t>Research and design a non-invasive, inexpensive, simple system that consists of…</a:t>
            </a:r>
          </a:p>
          <a:p>
            <a:r>
              <a:rPr lang="en-US" sz="2800" dirty="0" smtClean="0"/>
              <a:t>A transducer to transmit the signal to…</a:t>
            </a:r>
          </a:p>
          <a:p>
            <a:r>
              <a:rPr lang="en-US" sz="2800" dirty="0" smtClean="0"/>
              <a:t>A smart phone, tablet, or laptop…</a:t>
            </a:r>
          </a:p>
          <a:p>
            <a:r>
              <a:rPr lang="en-US" sz="2800" dirty="0" smtClean="0"/>
              <a:t>And acoustic waveform analysis algorithm, software application and database…</a:t>
            </a:r>
          </a:p>
          <a:p>
            <a:r>
              <a:rPr lang="en-US" sz="2800" dirty="0" smtClean="0"/>
              <a:t>To determine with reasonable degrees of certainty (1/3 rule or better)…</a:t>
            </a:r>
          </a:p>
          <a:p>
            <a:r>
              <a:rPr lang="en-US" sz="2800" dirty="0" smtClean="0"/>
              <a:t>If a tree is infested with carpenter ants…</a:t>
            </a:r>
          </a:p>
          <a:p>
            <a:r>
              <a:rPr lang="en-US" sz="2800" dirty="0" smtClean="0"/>
              <a:t>Without requiring complex image or acoustic signal interpretation…</a:t>
            </a:r>
          </a:p>
          <a:p>
            <a:r>
              <a:rPr lang="en-US" sz="2800" dirty="0" smtClean="0"/>
              <a:t>And both display and transmit information (3D view, cavity dimensions, location, etc.) to the user(s).</a:t>
            </a:r>
          </a:p>
        </p:txBody>
      </p:sp>
      <p:sp>
        <p:nvSpPr>
          <p:cNvPr id="4" name="Slide Number Placeholder 3"/>
          <p:cNvSpPr>
            <a:spLocks noGrp="1"/>
          </p:cNvSpPr>
          <p:nvPr>
            <p:ph type="sldNum" sz="quarter" idx="12"/>
          </p:nvPr>
        </p:nvSpPr>
        <p:spPr/>
        <p:txBody>
          <a:bodyPr/>
          <a:lstStyle/>
          <a:p>
            <a:fld id="{C4F038EC-D432-4BE7-A707-4D1C7BC2EED0}"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System</a:t>
            </a:r>
            <a:endParaRPr lang="en-US" dirty="0"/>
          </a:p>
        </p:txBody>
      </p:sp>
      <p:sp>
        <p:nvSpPr>
          <p:cNvPr id="1027" name="laptop"/>
          <p:cNvSpPr>
            <a:spLocks noEditPoints="1" noChangeArrowheads="1"/>
          </p:cNvSpPr>
          <p:nvPr/>
        </p:nvSpPr>
        <p:spPr bwMode="auto">
          <a:xfrm>
            <a:off x="4267200" y="2667000"/>
            <a:ext cx="838200" cy="6096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9" name="Picture 5" descr="C:\Documents and Settings\Administrator\Local Settings\Temporary Internet Files\Content.IE5\EJBFAMMV\MC900432629[1].png"/>
          <p:cNvPicPr>
            <a:picLocks noChangeAspect="1" noChangeArrowheads="1"/>
          </p:cNvPicPr>
          <p:nvPr/>
        </p:nvPicPr>
        <p:blipFill>
          <a:blip r:embed="rId3" cstate="print"/>
          <a:srcRect/>
          <a:stretch>
            <a:fillRect/>
          </a:stretch>
        </p:blipFill>
        <p:spPr bwMode="auto">
          <a:xfrm>
            <a:off x="4332288" y="3276600"/>
            <a:ext cx="685800" cy="685800"/>
          </a:xfrm>
          <a:prstGeom prst="rect">
            <a:avLst/>
          </a:prstGeom>
          <a:noFill/>
        </p:spPr>
      </p:pic>
      <p:pic>
        <p:nvPicPr>
          <p:cNvPr id="1033" name="Picture 9" descr="C:\Documents and Settings\Administrator\Local Settings\Temporary Internet Files\Content.IE5\W9FY3RZ9\MC900237843[1].wmf"/>
          <p:cNvPicPr>
            <a:picLocks noChangeAspect="1" noChangeArrowheads="1"/>
          </p:cNvPicPr>
          <p:nvPr/>
        </p:nvPicPr>
        <p:blipFill>
          <a:blip r:embed="rId4" cstate="print"/>
          <a:srcRect/>
          <a:stretch>
            <a:fillRect/>
          </a:stretch>
        </p:blipFill>
        <p:spPr bwMode="auto">
          <a:xfrm>
            <a:off x="4419600" y="3962400"/>
            <a:ext cx="577850" cy="624337"/>
          </a:xfrm>
          <a:prstGeom prst="rect">
            <a:avLst/>
          </a:prstGeom>
          <a:noFill/>
        </p:spPr>
      </p:pic>
      <p:grpSp>
        <p:nvGrpSpPr>
          <p:cNvPr id="21" name="Group 20"/>
          <p:cNvGrpSpPr/>
          <p:nvPr/>
        </p:nvGrpSpPr>
        <p:grpSpPr>
          <a:xfrm>
            <a:off x="7162800" y="1828800"/>
            <a:ext cx="1600200" cy="3048000"/>
            <a:chOff x="6934200" y="2133600"/>
            <a:chExt cx="1600200" cy="3048000"/>
          </a:xfrm>
        </p:grpSpPr>
        <p:sp>
          <p:nvSpPr>
            <p:cNvPr id="15" name="Rectangle 14"/>
            <p:cNvSpPr/>
            <p:nvPr/>
          </p:nvSpPr>
          <p:spPr>
            <a:xfrm>
              <a:off x="6934200" y="2133600"/>
              <a:ext cx="1600200" cy="304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34" name="Picture 10"/>
            <p:cNvPicPr>
              <a:picLocks noChangeAspect="1" noChangeArrowheads="1"/>
            </p:cNvPicPr>
            <p:nvPr/>
          </p:nvPicPr>
          <p:blipFill>
            <a:blip r:embed="rId5" cstate="print"/>
            <a:srcRect/>
            <a:stretch>
              <a:fillRect/>
            </a:stretch>
          </p:blipFill>
          <p:spPr bwMode="auto">
            <a:xfrm>
              <a:off x="7467600" y="3581400"/>
              <a:ext cx="995030" cy="568234"/>
            </a:xfrm>
            <a:prstGeom prst="rect">
              <a:avLst/>
            </a:prstGeom>
            <a:noFill/>
            <a:ln w="9525">
              <a:noFill/>
              <a:miter lim="800000"/>
              <a:headEnd/>
              <a:tailEnd/>
            </a:ln>
          </p:spPr>
        </p:pic>
        <p:sp>
          <p:nvSpPr>
            <p:cNvPr id="16" name="TextBox 15"/>
            <p:cNvSpPr txBox="1"/>
            <p:nvPr/>
          </p:nvSpPr>
          <p:spPr>
            <a:xfrm>
              <a:off x="7239000" y="2133600"/>
              <a:ext cx="903068" cy="369332"/>
            </a:xfrm>
            <a:prstGeom prst="rect">
              <a:avLst/>
            </a:prstGeom>
            <a:noFill/>
          </p:spPr>
          <p:txBody>
            <a:bodyPr wrap="none" rtlCol="0">
              <a:spAutoFit/>
            </a:bodyPr>
            <a:lstStyle/>
            <a:p>
              <a:r>
                <a:rPr lang="en-US" dirty="0" smtClean="0">
                  <a:solidFill>
                    <a:schemeClr val="bg1"/>
                  </a:solidFill>
                </a:rPr>
                <a:t>Report</a:t>
              </a:r>
              <a:endParaRPr lang="en-US" dirty="0">
                <a:solidFill>
                  <a:schemeClr val="bg1"/>
                </a:solidFill>
              </a:endParaRPr>
            </a:p>
          </p:txBody>
        </p:sp>
        <p:pic>
          <p:nvPicPr>
            <p:cNvPr id="1035" name="Picture 11"/>
            <p:cNvPicPr>
              <a:picLocks noChangeAspect="1" noChangeArrowheads="1"/>
            </p:cNvPicPr>
            <p:nvPr/>
          </p:nvPicPr>
          <p:blipFill>
            <a:blip r:embed="rId6" cstate="print"/>
            <a:srcRect/>
            <a:stretch>
              <a:fillRect/>
            </a:stretch>
          </p:blipFill>
          <p:spPr bwMode="auto">
            <a:xfrm>
              <a:off x="7010400" y="2514600"/>
              <a:ext cx="1357313" cy="498750"/>
            </a:xfrm>
            <a:prstGeom prst="rect">
              <a:avLst/>
            </a:prstGeom>
            <a:noFill/>
            <a:ln w="9525">
              <a:noFill/>
              <a:miter lim="800000"/>
              <a:headEnd/>
              <a:tailEnd/>
            </a:ln>
          </p:spPr>
        </p:pic>
        <p:pic>
          <p:nvPicPr>
            <p:cNvPr id="18" name="Picture 11"/>
            <p:cNvPicPr>
              <a:picLocks noChangeAspect="1" noChangeArrowheads="1"/>
            </p:cNvPicPr>
            <p:nvPr/>
          </p:nvPicPr>
          <p:blipFill>
            <a:blip r:embed="rId6" cstate="print"/>
            <a:srcRect/>
            <a:stretch>
              <a:fillRect/>
            </a:stretch>
          </p:blipFill>
          <p:spPr bwMode="auto">
            <a:xfrm>
              <a:off x="7010400" y="3124200"/>
              <a:ext cx="1357313" cy="498750"/>
            </a:xfrm>
            <a:prstGeom prst="rect">
              <a:avLst/>
            </a:prstGeom>
            <a:noFill/>
            <a:ln w="9525">
              <a:noFill/>
              <a:miter lim="800000"/>
              <a:headEnd/>
              <a:tailEnd/>
            </a:ln>
          </p:spPr>
        </p:pic>
        <p:pic>
          <p:nvPicPr>
            <p:cNvPr id="1036" name="Picture 12"/>
            <p:cNvPicPr>
              <a:picLocks noChangeAspect="1" noChangeArrowheads="1"/>
            </p:cNvPicPr>
            <p:nvPr/>
          </p:nvPicPr>
          <p:blipFill>
            <a:blip r:embed="rId7" cstate="print"/>
            <a:srcRect/>
            <a:stretch>
              <a:fillRect/>
            </a:stretch>
          </p:blipFill>
          <p:spPr bwMode="auto">
            <a:xfrm>
              <a:off x="7010400" y="4038600"/>
              <a:ext cx="971550" cy="501115"/>
            </a:xfrm>
            <a:prstGeom prst="rect">
              <a:avLst/>
            </a:prstGeom>
            <a:noFill/>
            <a:ln w="9525">
              <a:noFill/>
              <a:miter lim="800000"/>
              <a:headEnd/>
              <a:tailEnd/>
            </a:ln>
          </p:spPr>
        </p:pic>
        <p:pic>
          <p:nvPicPr>
            <p:cNvPr id="20" name="Picture 11"/>
            <p:cNvPicPr>
              <a:picLocks noChangeAspect="1" noChangeArrowheads="1"/>
            </p:cNvPicPr>
            <p:nvPr/>
          </p:nvPicPr>
          <p:blipFill>
            <a:blip r:embed="rId6" cstate="print"/>
            <a:srcRect/>
            <a:stretch>
              <a:fillRect/>
            </a:stretch>
          </p:blipFill>
          <p:spPr bwMode="auto">
            <a:xfrm>
              <a:off x="7010400" y="4572000"/>
              <a:ext cx="1357313" cy="498750"/>
            </a:xfrm>
            <a:prstGeom prst="rect">
              <a:avLst/>
            </a:prstGeom>
            <a:noFill/>
            <a:ln w="9525">
              <a:noFill/>
              <a:miter lim="800000"/>
              <a:headEnd/>
              <a:tailEnd/>
            </a:ln>
          </p:spPr>
        </p:pic>
      </p:grpSp>
      <p:sp>
        <p:nvSpPr>
          <p:cNvPr id="26" name="TextBox 25"/>
          <p:cNvSpPr txBox="1"/>
          <p:nvPr/>
        </p:nvSpPr>
        <p:spPr>
          <a:xfrm>
            <a:off x="6400800" y="4800600"/>
            <a:ext cx="2308909" cy="156966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n-US" sz="1600" dirty="0" smtClean="0"/>
              <a:t>Tree Safe collects and formats GPS, photo, text, data and assessment for email PDF attachment to addressee.</a:t>
            </a:r>
            <a:endParaRPr lang="en-US" sz="1600" dirty="0"/>
          </a:p>
        </p:txBody>
      </p:sp>
      <p:sp>
        <p:nvSpPr>
          <p:cNvPr id="27" name="TextBox 26"/>
          <p:cNvSpPr txBox="1"/>
          <p:nvPr/>
        </p:nvSpPr>
        <p:spPr>
          <a:xfrm>
            <a:off x="3962400" y="4800600"/>
            <a:ext cx="2461309" cy="1569660"/>
          </a:xfrm>
          <a:prstGeom prst="rect">
            <a:avLst/>
          </a:prstGeom>
          <a:noFill/>
        </p:spPr>
        <p:txBody>
          <a:bodyPr wrap="square" rtlCol="0">
            <a:spAutoFit/>
          </a:bodyPr>
          <a:lstStyle/>
          <a:p>
            <a:r>
              <a:rPr lang="en-US" sz="1600" dirty="0" smtClean="0"/>
              <a:t>Laptop, smart phone or tablet software analyze input, compare to online data base info and display results in PDF auto-fill form.</a:t>
            </a:r>
            <a:endParaRPr lang="en-US" sz="1600" dirty="0"/>
          </a:p>
        </p:txBody>
      </p:sp>
      <p:pic>
        <p:nvPicPr>
          <p:cNvPr id="29" name="Picture 28" descr="tree.jpg"/>
          <p:cNvPicPr>
            <a:picLocks noChangeAspect="1"/>
          </p:cNvPicPr>
          <p:nvPr/>
        </p:nvPicPr>
        <p:blipFill>
          <a:blip r:embed="rId8" cstate="print"/>
          <a:stretch>
            <a:fillRect/>
          </a:stretch>
        </p:blipFill>
        <p:spPr>
          <a:xfrm>
            <a:off x="457200" y="1600200"/>
            <a:ext cx="2895600" cy="3657600"/>
          </a:xfrm>
          <a:prstGeom prst="rect">
            <a:avLst/>
          </a:prstGeom>
        </p:spPr>
      </p:pic>
      <p:sp>
        <p:nvSpPr>
          <p:cNvPr id="30" name="Flowchart: Merge 29"/>
          <p:cNvSpPr/>
          <p:nvPr/>
        </p:nvSpPr>
        <p:spPr>
          <a:xfrm rot="5400000">
            <a:off x="2171700" y="4076700"/>
            <a:ext cx="152399" cy="228600"/>
          </a:xfrm>
          <a:prstGeom prst="flowChartMerge">
            <a:avLst/>
          </a:prstGeom>
          <a:solidFill>
            <a:schemeClr val="accent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362200" y="3581401"/>
            <a:ext cx="1371600" cy="685799"/>
          </a:xfrm>
          <a:custGeom>
            <a:avLst/>
            <a:gdLst>
              <a:gd name="connsiteX0" fmla="*/ 0 w 1584960"/>
              <a:gd name="connsiteY0" fmla="*/ 650240 h 719667"/>
              <a:gd name="connsiteX1" fmla="*/ 751840 w 1584960"/>
              <a:gd name="connsiteY1" fmla="*/ 629920 h 719667"/>
              <a:gd name="connsiteX2" fmla="*/ 822960 w 1584960"/>
              <a:gd name="connsiteY2" fmla="*/ 111760 h 719667"/>
              <a:gd name="connsiteX3" fmla="*/ 1584960 w 1584960"/>
              <a:gd name="connsiteY3" fmla="*/ 0 h 719667"/>
            </a:gdLst>
            <a:ahLst/>
            <a:cxnLst>
              <a:cxn ang="0">
                <a:pos x="connsiteX0" y="connsiteY0"/>
              </a:cxn>
              <a:cxn ang="0">
                <a:pos x="connsiteX1" y="connsiteY1"/>
              </a:cxn>
              <a:cxn ang="0">
                <a:pos x="connsiteX2" y="connsiteY2"/>
              </a:cxn>
              <a:cxn ang="0">
                <a:pos x="connsiteX3" y="connsiteY3"/>
              </a:cxn>
            </a:cxnLst>
            <a:rect l="l" t="t" r="r" b="b"/>
            <a:pathLst>
              <a:path w="1584960" h="719667">
                <a:moveTo>
                  <a:pt x="0" y="650240"/>
                </a:moveTo>
                <a:cubicBezTo>
                  <a:pt x="307340" y="684953"/>
                  <a:pt x="614680" y="719667"/>
                  <a:pt x="751840" y="629920"/>
                </a:cubicBezTo>
                <a:cubicBezTo>
                  <a:pt x="889000" y="540173"/>
                  <a:pt x="684107" y="216747"/>
                  <a:pt x="822960" y="111760"/>
                </a:cubicBezTo>
                <a:cubicBezTo>
                  <a:pt x="961813" y="6773"/>
                  <a:pt x="1584960" y="0"/>
                  <a:pt x="1584960" y="0"/>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533400" y="5305961"/>
            <a:ext cx="2743200" cy="1077218"/>
          </a:xfrm>
          <a:prstGeom prst="rect">
            <a:avLst/>
          </a:prstGeom>
          <a:noFill/>
        </p:spPr>
        <p:txBody>
          <a:bodyPr wrap="square" rtlCol="0">
            <a:spAutoFit/>
          </a:bodyPr>
          <a:lstStyle/>
          <a:p>
            <a:r>
              <a:rPr lang="en-US" sz="1600" dirty="0"/>
              <a:t>T</a:t>
            </a:r>
            <a:r>
              <a:rPr lang="en-US" sz="1600" dirty="0" smtClean="0"/>
              <a:t>ree profile, photo, GPS data, impact device creates shock wave, transducer receives and transmits.</a:t>
            </a:r>
            <a:endParaRPr lang="en-US" sz="1600" dirty="0"/>
          </a:p>
        </p:txBody>
      </p:sp>
      <p:sp>
        <p:nvSpPr>
          <p:cNvPr id="36" name="TextBox 35"/>
          <p:cNvSpPr txBox="1"/>
          <p:nvPr/>
        </p:nvSpPr>
        <p:spPr>
          <a:xfrm>
            <a:off x="457200" y="3962400"/>
            <a:ext cx="1066800" cy="646331"/>
          </a:xfrm>
          <a:prstGeom prst="rect">
            <a:avLst/>
          </a:prstGeom>
          <a:noFill/>
        </p:spPr>
        <p:txBody>
          <a:bodyPr wrap="square" rtlCol="0">
            <a:spAutoFit/>
          </a:bodyPr>
          <a:lstStyle/>
          <a:p>
            <a:r>
              <a:rPr lang="en-US" dirty="0" smtClean="0">
                <a:solidFill>
                  <a:schemeClr val="bg1"/>
                </a:solidFill>
              </a:rPr>
              <a:t>Impact Device</a:t>
            </a:r>
          </a:p>
        </p:txBody>
      </p:sp>
      <p:sp>
        <p:nvSpPr>
          <p:cNvPr id="37" name="TextBox 36"/>
          <p:cNvSpPr txBox="1"/>
          <p:nvPr/>
        </p:nvSpPr>
        <p:spPr>
          <a:xfrm>
            <a:off x="838200" y="3276600"/>
            <a:ext cx="1392369" cy="369332"/>
          </a:xfrm>
          <a:prstGeom prst="rect">
            <a:avLst/>
          </a:prstGeom>
          <a:noFill/>
        </p:spPr>
        <p:txBody>
          <a:bodyPr wrap="none" rtlCol="0">
            <a:spAutoFit/>
          </a:bodyPr>
          <a:lstStyle/>
          <a:p>
            <a:r>
              <a:rPr lang="en-US" dirty="0" smtClean="0">
                <a:solidFill>
                  <a:schemeClr val="bg1"/>
                </a:solidFill>
              </a:rPr>
              <a:t>Transducer</a:t>
            </a:r>
            <a:endParaRPr lang="en-US" dirty="0">
              <a:solidFill>
                <a:schemeClr val="bg1"/>
              </a:solidFill>
            </a:endParaRPr>
          </a:p>
        </p:txBody>
      </p:sp>
      <p:sp>
        <p:nvSpPr>
          <p:cNvPr id="31" name="TextBox 30"/>
          <p:cNvSpPr txBox="1"/>
          <p:nvPr/>
        </p:nvSpPr>
        <p:spPr>
          <a:xfrm>
            <a:off x="5715000" y="1447800"/>
            <a:ext cx="1447800" cy="923330"/>
          </a:xfrm>
          <a:prstGeom prst="rect">
            <a:avLst/>
          </a:prstGeom>
          <a:noFill/>
        </p:spPr>
        <p:txBody>
          <a:bodyPr wrap="square" rtlCol="0">
            <a:spAutoFit/>
          </a:bodyPr>
          <a:lstStyle/>
          <a:p>
            <a:r>
              <a:rPr lang="en-US" dirty="0" smtClean="0"/>
              <a:t>Wireless upload / download</a:t>
            </a:r>
            <a:endParaRPr lang="en-US" dirty="0"/>
          </a:p>
        </p:txBody>
      </p:sp>
      <p:sp>
        <p:nvSpPr>
          <p:cNvPr id="38" name="TextBox 37"/>
          <p:cNvSpPr txBox="1"/>
          <p:nvPr/>
        </p:nvSpPr>
        <p:spPr>
          <a:xfrm>
            <a:off x="4953000" y="2743200"/>
            <a:ext cx="1447800" cy="369332"/>
          </a:xfrm>
          <a:prstGeom prst="rect">
            <a:avLst/>
          </a:prstGeom>
          <a:noFill/>
        </p:spPr>
        <p:txBody>
          <a:bodyPr wrap="square" rtlCol="0">
            <a:spAutoFit/>
          </a:bodyPr>
          <a:lstStyle/>
          <a:p>
            <a:r>
              <a:rPr lang="en-US" dirty="0" smtClean="0"/>
              <a:t>Laptop</a:t>
            </a:r>
            <a:endParaRPr lang="en-US" dirty="0"/>
          </a:p>
        </p:txBody>
      </p:sp>
      <p:sp>
        <p:nvSpPr>
          <p:cNvPr id="39" name="TextBox 38"/>
          <p:cNvSpPr txBox="1"/>
          <p:nvPr/>
        </p:nvSpPr>
        <p:spPr>
          <a:xfrm>
            <a:off x="4876800" y="3429000"/>
            <a:ext cx="1676400" cy="369332"/>
          </a:xfrm>
          <a:prstGeom prst="rect">
            <a:avLst/>
          </a:prstGeom>
          <a:noFill/>
        </p:spPr>
        <p:txBody>
          <a:bodyPr wrap="square" rtlCol="0">
            <a:spAutoFit/>
          </a:bodyPr>
          <a:lstStyle/>
          <a:p>
            <a:r>
              <a:rPr lang="en-US" dirty="0" smtClean="0"/>
              <a:t>Smart Phone</a:t>
            </a:r>
            <a:endParaRPr lang="en-US" dirty="0"/>
          </a:p>
        </p:txBody>
      </p:sp>
      <p:sp>
        <p:nvSpPr>
          <p:cNvPr id="40" name="TextBox 39"/>
          <p:cNvSpPr txBox="1"/>
          <p:nvPr/>
        </p:nvSpPr>
        <p:spPr>
          <a:xfrm>
            <a:off x="4953000" y="4114800"/>
            <a:ext cx="1066800" cy="369332"/>
          </a:xfrm>
          <a:prstGeom prst="rect">
            <a:avLst/>
          </a:prstGeom>
          <a:noFill/>
        </p:spPr>
        <p:txBody>
          <a:bodyPr wrap="square" rtlCol="0">
            <a:spAutoFit/>
          </a:bodyPr>
          <a:lstStyle/>
          <a:p>
            <a:r>
              <a:rPr lang="en-US" dirty="0" smtClean="0"/>
              <a:t>Tablet</a:t>
            </a:r>
            <a:endParaRPr lang="en-US" dirty="0"/>
          </a:p>
        </p:txBody>
      </p:sp>
      <p:sp>
        <p:nvSpPr>
          <p:cNvPr id="41" name="Rectangle 40"/>
          <p:cNvSpPr/>
          <p:nvPr/>
        </p:nvSpPr>
        <p:spPr>
          <a:xfrm>
            <a:off x="4191000" y="2514600"/>
            <a:ext cx="2209800" cy="2209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3657600" y="32766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ghtning Bolt 27"/>
          <p:cNvSpPr/>
          <p:nvPr/>
        </p:nvSpPr>
        <p:spPr>
          <a:xfrm rot="15645702">
            <a:off x="6264044" y="1978916"/>
            <a:ext cx="946581" cy="129996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endCxn id="30" idx="1"/>
          </p:cNvCxnSpPr>
          <p:nvPr/>
        </p:nvCxnSpPr>
        <p:spPr>
          <a:xfrm>
            <a:off x="1905000" y="3581400"/>
            <a:ext cx="342900" cy="571501"/>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057400" y="2971800"/>
            <a:ext cx="826060" cy="369332"/>
          </a:xfrm>
          <a:prstGeom prst="rect">
            <a:avLst/>
          </a:prstGeom>
          <a:noFill/>
        </p:spPr>
        <p:txBody>
          <a:bodyPr wrap="none" rtlCol="0">
            <a:spAutoFit/>
          </a:bodyPr>
          <a:lstStyle/>
          <a:p>
            <a:r>
              <a:rPr lang="en-US" dirty="0" smtClean="0">
                <a:solidFill>
                  <a:schemeClr val="bg1"/>
                </a:solidFill>
              </a:rPr>
              <a:t>Cable</a:t>
            </a:r>
            <a:endParaRPr lang="en-US" dirty="0">
              <a:solidFill>
                <a:schemeClr val="bg1"/>
              </a:solidFill>
            </a:endParaRPr>
          </a:p>
        </p:txBody>
      </p:sp>
      <p:cxnSp>
        <p:nvCxnSpPr>
          <p:cNvPr id="46" name="Straight Arrow Connector 45"/>
          <p:cNvCxnSpPr/>
          <p:nvPr/>
        </p:nvCxnSpPr>
        <p:spPr>
          <a:xfrm>
            <a:off x="2514600" y="3276600"/>
            <a:ext cx="457200" cy="381000"/>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981200" y="2438400"/>
            <a:ext cx="1309974" cy="369332"/>
          </a:xfrm>
          <a:prstGeom prst="rect">
            <a:avLst/>
          </a:prstGeom>
          <a:noFill/>
        </p:spPr>
        <p:txBody>
          <a:bodyPr wrap="none" rtlCol="0">
            <a:spAutoFit/>
          </a:bodyPr>
          <a:lstStyle/>
          <a:p>
            <a:r>
              <a:rPr lang="en-US" dirty="0" smtClean="0">
                <a:solidFill>
                  <a:schemeClr val="bg1"/>
                </a:solidFill>
              </a:rPr>
              <a:t>Connector</a:t>
            </a:r>
            <a:endParaRPr lang="en-US" dirty="0">
              <a:solidFill>
                <a:schemeClr val="bg1"/>
              </a:solidFill>
            </a:endParaRPr>
          </a:p>
        </p:txBody>
      </p:sp>
      <p:cxnSp>
        <p:nvCxnSpPr>
          <p:cNvPr id="50" name="Straight Arrow Connector 49"/>
          <p:cNvCxnSpPr/>
          <p:nvPr/>
        </p:nvCxnSpPr>
        <p:spPr>
          <a:xfrm>
            <a:off x="3124200" y="2743200"/>
            <a:ext cx="723900" cy="674134"/>
          </a:xfrm>
          <a:prstGeom prst="straightConnector1">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2" name="Slide Number Placeholder 41"/>
          <p:cNvSpPr>
            <a:spLocks noGrp="1"/>
          </p:cNvSpPr>
          <p:nvPr>
            <p:ph type="sldNum" sz="quarter" idx="12"/>
          </p:nvPr>
        </p:nvSpPr>
        <p:spPr/>
        <p:txBody>
          <a:bodyPr/>
          <a:lstStyle/>
          <a:p>
            <a:fld id="{C4F038EC-D432-4BE7-A707-4D1C7BC2EED0}" type="slidenum">
              <a:rPr lang="en-US" smtClean="0"/>
              <a:pPr/>
              <a:t>15</a:t>
            </a:fld>
            <a:endParaRPr lang="en-US" dirty="0"/>
          </a:p>
        </p:txBody>
      </p:sp>
      <p:sp>
        <p:nvSpPr>
          <p:cNvPr id="47" name="Right Arrow Callout 46"/>
          <p:cNvSpPr/>
          <p:nvPr/>
        </p:nvSpPr>
        <p:spPr>
          <a:xfrm>
            <a:off x="1371600" y="4038600"/>
            <a:ext cx="304800" cy="304800"/>
          </a:xfrm>
          <a:prstGeom prst="rightArrowCallout">
            <a:avLst>
              <a:gd name="adj1" fmla="val 19667"/>
              <a:gd name="adj2" fmla="val 25000"/>
              <a:gd name="adj3" fmla="val 25000"/>
              <a:gd name="adj4" fmla="val 40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696200" y="2743200"/>
            <a:ext cx="990600" cy="1066800"/>
            <a:chOff x="9220200" y="2133600"/>
            <a:chExt cx="609600" cy="914400"/>
          </a:xfrm>
        </p:grpSpPr>
        <p:sp>
          <p:nvSpPr>
            <p:cNvPr id="3" name="Rectangle 2"/>
            <p:cNvSpPr/>
            <p:nvPr/>
          </p:nvSpPr>
          <p:spPr>
            <a:xfrm>
              <a:off x="9220200" y="2133600"/>
              <a:ext cx="6096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296400" y="2209800"/>
              <a:ext cx="457200" cy="762000"/>
              <a:chOff x="7010400" y="2133600"/>
              <a:chExt cx="1600200" cy="2743200"/>
            </a:xfrm>
          </p:grpSpPr>
          <p:sp>
            <p:nvSpPr>
              <p:cNvPr id="56" name="Can 55"/>
              <p:cNvSpPr/>
              <p:nvPr/>
            </p:nvSpPr>
            <p:spPr>
              <a:xfrm>
                <a:off x="7010400" y="2133600"/>
                <a:ext cx="1219200" cy="2438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an 56"/>
              <p:cNvSpPr/>
              <p:nvPr/>
            </p:nvSpPr>
            <p:spPr>
              <a:xfrm>
                <a:off x="7315200" y="3657600"/>
                <a:ext cx="533400" cy="762000"/>
              </a:xfrm>
              <a:prstGeom prst="can">
                <a:avLst/>
              </a:prstGeom>
              <a:solidFill>
                <a:schemeClr val="tx1">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an 57"/>
              <p:cNvSpPr/>
              <p:nvPr/>
            </p:nvSpPr>
            <p:spPr>
              <a:xfrm>
                <a:off x="7696200" y="3276600"/>
                <a:ext cx="228600" cy="457200"/>
              </a:xfrm>
              <a:prstGeom prst="can">
                <a:avLst/>
              </a:prstGeom>
              <a:solidFill>
                <a:schemeClr val="tx1">
                  <a:lumMod val="6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8305800" y="2209800"/>
                <a:ext cx="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8305800" y="4495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305800" y="4114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8305800" y="3733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8305800" y="3352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305800" y="2971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8305800" y="2590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305800" y="22098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86600" y="4876800"/>
                <a:ext cx="1143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a:off x="8077200" y="47244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a:off x="7696200" y="47244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a:off x="7315200" y="47244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a:off x="6934200" y="4724400"/>
                <a:ext cx="30480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7924800" y="2831068"/>
            <a:ext cx="351378" cy="369332"/>
          </a:xfrm>
          <a:prstGeom prst="rect">
            <a:avLst/>
          </a:prstGeom>
          <a:noFill/>
        </p:spPr>
        <p:txBody>
          <a:bodyPr wrap="none" rtlCol="0">
            <a:spAutoFit/>
          </a:bodyPr>
          <a:lstStyle/>
          <a:p>
            <a:r>
              <a:rPr lang="en-US" dirty="0" smtClean="0">
                <a:solidFill>
                  <a:srgbClr val="FF0000"/>
                </a:solidFill>
              </a:rPr>
              <a:t>N</a:t>
            </a:r>
            <a:endParaRPr lang="en-US" dirty="0">
              <a:solidFill>
                <a:srgbClr val="FF0000"/>
              </a:solidFill>
            </a:endParaRPr>
          </a:p>
        </p:txBody>
      </p:sp>
      <p:sp>
        <p:nvSpPr>
          <p:cNvPr id="72" name="TextBox 71"/>
          <p:cNvSpPr txBox="1"/>
          <p:nvPr/>
        </p:nvSpPr>
        <p:spPr>
          <a:xfrm>
            <a:off x="7620000" y="2754868"/>
            <a:ext cx="415498" cy="369332"/>
          </a:xfrm>
          <a:prstGeom prst="rect">
            <a:avLst/>
          </a:prstGeom>
          <a:noFill/>
        </p:spPr>
        <p:txBody>
          <a:bodyPr wrap="none" rtlCol="0">
            <a:spAutoFit/>
          </a:bodyPr>
          <a:lstStyle/>
          <a:p>
            <a:r>
              <a:rPr lang="en-US" dirty="0">
                <a:solidFill>
                  <a:srgbClr val="FF0000"/>
                </a:solidFill>
              </a:rPr>
              <a:t>W</a:t>
            </a:r>
          </a:p>
        </p:txBody>
      </p:sp>
      <p:sp>
        <p:nvSpPr>
          <p:cNvPr id="73" name="TextBox 72"/>
          <p:cNvSpPr txBox="1"/>
          <p:nvPr/>
        </p:nvSpPr>
        <p:spPr>
          <a:xfrm>
            <a:off x="8229600" y="2754868"/>
            <a:ext cx="328936" cy="369332"/>
          </a:xfrm>
          <a:prstGeom prst="rect">
            <a:avLst/>
          </a:prstGeom>
          <a:noFill/>
        </p:spPr>
        <p:txBody>
          <a:bodyPr wrap="none" rtlCol="0">
            <a:spAutoFit/>
          </a:bodyPr>
          <a:lstStyle/>
          <a:p>
            <a:r>
              <a:rPr lang="en-US" dirty="0">
                <a:solidFill>
                  <a:srgbClr val="FF0000"/>
                </a:solidFill>
              </a:rPr>
              <a:t>E</a:t>
            </a:r>
          </a:p>
        </p:txBody>
      </p:sp>
      <p:sp>
        <p:nvSpPr>
          <p:cNvPr id="74" name="TextBox 73"/>
          <p:cNvSpPr txBox="1"/>
          <p:nvPr/>
        </p:nvSpPr>
        <p:spPr>
          <a:xfrm>
            <a:off x="7924800" y="2526268"/>
            <a:ext cx="306494" cy="369332"/>
          </a:xfrm>
          <a:prstGeom prst="rect">
            <a:avLst/>
          </a:prstGeom>
          <a:noFill/>
        </p:spPr>
        <p:txBody>
          <a:bodyPr wrap="none" rtlCol="0">
            <a:spAutoFit/>
          </a:bodyPr>
          <a:lstStyle/>
          <a:p>
            <a:r>
              <a:rPr lang="en-US" dirty="0" smtClean="0">
                <a:solidFill>
                  <a:srgbClr val="FF0000"/>
                </a:solidFill>
              </a:rPr>
              <a:t>S</a:t>
            </a:r>
            <a:endParaRPr lang="en-US" dirty="0">
              <a:solidFill>
                <a:srgbClr val="FF0000"/>
              </a:solidFill>
            </a:endParaRPr>
          </a:p>
        </p:txBody>
      </p:sp>
      <p:sp>
        <p:nvSpPr>
          <p:cNvPr id="75" name="TextBox 74"/>
          <p:cNvSpPr txBox="1"/>
          <p:nvPr/>
        </p:nvSpPr>
        <p:spPr>
          <a:xfrm>
            <a:off x="7924800" y="3581400"/>
            <a:ext cx="309700" cy="369332"/>
          </a:xfrm>
          <a:prstGeom prst="rect">
            <a:avLst/>
          </a:prstGeom>
          <a:noFill/>
        </p:spPr>
        <p:txBody>
          <a:bodyPr wrap="none" rtlCol="0">
            <a:spAutoFit/>
          </a:bodyPr>
          <a:lstStyle/>
          <a:p>
            <a:r>
              <a:rPr lang="en-US" dirty="0">
                <a:solidFill>
                  <a:srgbClr val="FF0000"/>
                </a:solidFill>
              </a:rPr>
              <a:t>0</a:t>
            </a:r>
          </a:p>
        </p:txBody>
      </p:sp>
      <p:sp>
        <p:nvSpPr>
          <p:cNvPr id="76" name="TextBox 75"/>
          <p:cNvSpPr txBox="1"/>
          <p:nvPr/>
        </p:nvSpPr>
        <p:spPr>
          <a:xfrm>
            <a:off x="8305800" y="3429000"/>
            <a:ext cx="434734" cy="369332"/>
          </a:xfrm>
          <a:prstGeom prst="rect">
            <a:avLst/>
          </a:prstGeom>
          <a:noFill/>
        </p:spPr>
        <p:txBody>
          <a:bodyPr wrap="none" rtlCol="0">
            <a:spAutoFit/>
          </a:bodyPr>
          <a:lstStyle/>
          <a:p>
            <a:r>
              <a:rPr lang="en-US" dirty="0" smtClean="0">
                <a:solidFill>
                  <a:srgbClr val="FF0000"/>
                </a:solidFill>
              </a:rPr>
              <a:t>90</a:t>
            </a:r>
            <a:endParaRPr lang="en-US" dirty="0">
              <a:solidFill>
                <a:srgbClr val="FF0000"/>
              </a:solidFill>
            </a:endParaRPr>
          </a:p>
        </p:txBody>
      </p:sp>
      <p:sp>
        <p:nvSpPr>
          <p:cNvPr id="77" name="TextBox 76"/>
          <p:cNvSpPr txBox="1"/>
          <p:nvPr/>
        </p:nvSpPr>
        <p:spPr>
          <a:xfrm>
            <a:off x="7467600" y="3440668"/>
            <a:ext cx="559769" cy="369332"/>
          </a:xfrm>
          <a:prstGeom prst="rect">
            <a:avLst/>
          </a:prstGeom>
          <a:noFill/>
        </p:spPr>
        <p:txBody>
          <a:bodyPr wrap="none" rtlCol="0">
            <a:spAutoFit/>
          </a:bodyPr>
          <a:lstStyle/>
          <a:p>
            <a:r>
              <a:rPr lang="en-US" dirty="0" smtClean="0">
                <a:solidFill>
                  <a:srgbClr val="FF0000"/>
                </a:solidFill>
              </a:rPr>
              <a:t>270</a:t>
            </a:r>
            <a:endParaRPr lang="en-US" dirty="0">
              <a:solidFill>
                <a:srgbClr val="FF0000"/>
              </a:solidFill>
            </a:endParaRPr>
          </a:p>
        </p:txBody>
      </p:sp>
      <p:sp>
        <p:nvSpPr>
          <p:cNvPr id="78" name="TextBox 77"/>
          <p:cNvSpPr txBox="1"/>
          <p:nvPr/>
        </p:nvSpPr>
        <p:spPr>
          <a:xfrm>
            <a:off x="2286000" y="4191000"/>
            <a:ext cx="1357551" cy="954107"/>
          </a:xfrm>
          <a:prstGeom prst="rect">
            <a:avLst/>
          </a:prstGeom>
          <a:noFill/>
        </p:spPr>
        <p:txBody>
          <a:bodyPr wrap="none" rtlCol="0">
            <a:spAutoFit/>
          </a:bodyPr>
          <a:lstStyle/>
          <a:p>
            <a:r>
              <a:rPr lang="en-US" sz="1400" dirty="0" smtClean="0">
                <a:solidFill>
                  <a:schemeClr val="bg1"/>
                </a:solidFill>
              </a:rPr>
              <a:t>Smart Phone?</a:t>
            </a:r>
          </a:p>
          <a:p>
            <a:r>
              <a:rPr lang="en-US" sz="1400" dirty="0" smtClean="0">
                <a:solidFill>
                  <a:schemeClr val="bg1"/>
                </a:solidFill>
              </a:rPr>
              <a:t>Band?</a:t>
            </a:r>
          </a:p>
          <a:p>
            <a:r>
              <a:rPr lang="en-US" sz="1400" dirty="0" smtClean="0">
                <a:solidFill>
                  <a:schemeClr val="bg1"/>
                </a:solidFill>
              </a:rPr>
              <a:t>Flexible pole?</a:t>
            </a:r>
          </a:p>
          <a:p>
            <a:r>
              <a:rPr lang="en-US" sz="1400" dirty="0" smtClean="0">
                <a:solidFill>
                  <a:schemeClr val="bg1"/>
                </a:solidFill>
              </a:rPr>
              <a:t>Wrap?</a:t>
            </a:r>
          </a:p>
        </p:txBody>
      </p:sp>
      <p:sp>
        <p:nvSpPr>
          <p:cNvPr id="7" name="Rectangle 6"/>
          <p:cNvSpPr/>
          <p:nvPr/>
        </p:nvSpPr>
        <p:spPr>
          <a:xfrm>
            <a:off x="2057400" y="3962400"/>
            <a:ext cx="76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676400" y="3962400"/>
            <a:ext cx="76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4419600"/>
            <a:ext cx="304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Notional </a:t>
            </a:r>
            <a:r>
              <a:rPr lang="en-US" dirty="0" smtClean="0"/>
              <a:t>System Diagram</a:t>
            </a:r>
            <a:endParaRPr lang="en-US" dirty="0"/>
          </a:p>
        </p:txBody>
      </p:sp>
      <p:sp>
        <p:nvSpPr>
          <p:cNvPr id="42" name="Slide Number Placeholder 41"/>
          <p:cNvSpPr>
            <a:spLocks noGrp="1"/>
          </p:cNvSpPr>
          <p:nvPr>
            <p:ph type="sldNum" sz="quarter" idx="12"/>
          </p:nvPr>
        </p:nvSpPr>
        <p:spPr/>
        <p:txBody>
          <a:bodyPr/>
          <a:lstStyle/>
          <a:p>
            <a:fld id="{C4F038EC-D432-4BE7-A707-4D1C7BC2EED0}" type="slidenum">
              <a:rPr lang="en-US" smtClean="0"/>
              <a:pPr/>
              <a:t>16</a:t>
            </a:fld>
            <a:endParaRPr lang="en-US" dirty="0"/>
          </a:p>
        </p:txBody>
      </p:sp>
      <p:sp>
        <p:nvSpPr>
          <p:cNvPr id="5" name="Rectangle 4"/>
          <p:cNvSpPr/>
          <p:nvPr/>
        </p:nvSpPr>
        <p:spPr>
          <a:xfrm>
            <a:off x="3200400" y="2971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Transducer</a:t>
            </a:r>
            <a:endParaRPr lang="en-US" dirty="0">
              <a:solidFill>
                <a:schemeClr val="bg1"/>
              </a:solidFill>
            </a:endParaRPr>
          </a:p>
        </p:txBody>
      </p:sp>
      <p:sp>
        <p:nvSpPr>
          <p:cNvPr id="10" name="Oval 9"/>
          <p:cNvSpPr/>
          <p:nvPr/>
        </p:nvSpPr>
        <p:spPr>
          <a:xfrm>
            <a:off x="5410200" y="259080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Tree</a:t>
            </a:r>
            <a:endParaRPr lang="en-US" dirty="0">
              <a:solidFill>
                <a:schemeClr val="bg1"/>
              </a:solidFill>
            </a:endParaRPr>
          </a:p>
        </p:txBody>
      </p:sp>
      <p:sp>
        <p:nvSpPr>
          <p:cNvPr id="11" name="Circular Arrow 10"/>
          <p:cNvSpPr/>
          <p:nvPr/>
        </p:nvSpPr>
        <p:spPr>
          <a:xfrm rot="6299789">
            <a:off x="6178057" y="2049768"/>
            <a:ext cx="1436086" cy="1114144"/>
          </a:xfrm>
          <a:prstGeom prst="circularArrow">
            <a:avLst>
              <a:gd name="adj1" fmla="val 12500"/>
              <a:gd name="adj2" fmla="val 1142319"/>
              <a:gd name="adj3" fmla="val 20457681"/>
              <a:gd name="adj4" fmla="val 16161581"/>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ircular Arrow 78"/>
          <p:cNvSpPr/>
          <p:nvPr/>
        </p:nvSpPr>
        <p:spPr>
          <a:xfrm rot="16422780" flipV="1">
            <a:off x="6260770" y="3038302"/>
            <a:ext cx="971415" cy="1546094"/>
          </a:xfrm>
          <a:prstGeom prst="circularArrow">
            <a:avLst>
              <a:gd name="adj1" fmla="val 12500"/>
              <a:gd name="adj2" fmla="val 1142319"/>
              <a:gd name="adj3" fmla="val 20457681"/>
              <a:gd name="adj4" fmla="val 15973724"/>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705600" y="1981200"/>
            <a:ext cx="1568699" cy="738664"/>
          </a:xfrm>
          <a:prstGeom prst="rect">
            <a:avLst/>
          </a:prstGeom>
          <a:noFill/>
        </p:spPr>
        <p:txBody>
          <a:bodyPr wrap="none" rtlCol="0">
            <a:spAutoFit/>
          </a:bodyPr>
          <a:lstStyle/>
          <a:p>
            <a:r>
              <a:rPr lang="en-US" sz="1400" dirty="0" smtClean="0">
                <a:solidFill>
                  <a:schemeClr val="bg1"/>
                </a:solidFill>
              </a:rPr>
              <a:t>Energy Device</a:t>
            </a:r>
          </a:p>
          <a:p>
            <a:r>
              <a:rPr lang="en-US" sz="1400" dirty="0" smtClean="0">
                <a:solidFill>
                  <a:schemeClr val="bg1"/>
                </a:solidFill>
              </a:rPr>
              <a:t>Pendant Weight</a:t>
            </a:r>
          </a:p>
          <a:p>
            <a:r>
              <a:rPr lang="en-US" sz="1400" dirty="0" smtClean="0">
                <a:solidFill>
                  <a:schemeClr val="bg1"/>
                </a:solidFill>
              </a:rPr>
              <a:t>(Low Frequency)</a:t>
            </a:r>
            <a:endParaRPr lang="en-US" sz="1400" dirty="0">
              <a:solidFill>
                <a:schemeClr val="bg1"/>
              </a:solidFill>
            </a:endParaRPr>
          </a:p>
        </p:txBody>
      </p:sp>
      <p:sp>
        <p:nvSpPr>
          <p:cNvPr id="81" name="TextBox 80"/>
          <p:cNvSpPr txBox="1"/>
          <p:nvPr/>
        </p:nvSpPr>
        <p:spPr>
          <a:xfrm>
            <a:off x="6553200" y="3886200"/>
            <a:ext cx="1637692" cy="738664"/>
          </a:xfrm>
          <a:prstGeom prst="rect">
            <a:avLst/>
          </a:prstGeom>
          <a:noFill/>
        </p:spPr>
        <p:txBody>
          <a:bodyPr wrap="none" rtlCol="0">
            <a:spAutoFit/>
          </a:bodyPr>
          <a:lstStyle/>
          <a:p>
            <a:r>
              <a:rPr lang="en-US" sz="1400" dirty="0" smtClean="0">
                <a:solidFill>
                  <a:schemeClr val="bg1"/>
                </a:solidFill>
              </a:rPr>
              <a:t>Energy Device</a:t>
            </a:r>
          </a:p>
          <a:p>
            <a:r>
              <a:rPr lang="en-US" sz="1400" dirty="0" smtClean="0">
                <a:solidFill>
                  <a:schemeClr val="bg1"/>
                </a:solidFill>
              </a:rPr>
              <a:t>Oscillator</a:t>
            </a:r>
          </a:p>
          <a:p>
            <a:r>
              <a:rPr lang="en-US" sz="1400" dirty="0" smtClean="0">
                <a:solidFill>
                  <a:schemeClr val="bg1"/>
                </a:solidFill>
              </a:rPr>
              <a:t>(High Frequency)</a:t>
            </a:r>
            <a:endParaRPr lang="en-US" sz="1400" dirty="0">
              <a:solidFill>
                <a:schemeClr val="bg1"/>
              </a:solidFill>
            </a:endParaRPr>
          </a:p>
        </p:txBody>
      </p:sp>
      <p:sp>
        <p:nvSpPr>
          <p:cNvPr id="13" name="Isosceles Triangle 12"/>
          <p:cNvSpPr/>
          <p:nvPr/>
        </p:nvSpPr>
        <p:spPr>
          <a:xfrm rot="5400000">
            <a:off x="4735797" y="2997399"/>
            <a:ext cx="769925" cy="598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5400000">
            <a:off x="4791048" y="3209952"/>
            <a:ext cx="769925" cy="598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648200" y="3200400"/>
            <a:ext cx="15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648200" y="3505200"/>
            <a:ext cx="228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219200" y="1981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Analog Output</a:t>
            </a:r>
            <a:endParaRPr lang="en-US" dirty="0">
              <a:solidFill>
                <a:schemeClr val="bg1"/>
              </a:solidFill>
            </a:endParaRPr>
          </a:p>
        </p:txBody>
      </p:sp>
      <p:sp>
        <p:nvSpPr>
          <p:cNvPr id="85" name="Rectangle 84"/>
          <p:cNvSpPr/>
          <p:nvPr/>
        </p:nvSpPr>
        <p:spPr>
          <a:xfrm>
            <a:off x="1219200" y="29718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 Converter</a:t>
            </a:r>
            <a:endParaRPr lang="en-US" dirty="0">
              <a:solidFill>
                <a:schemeClr val="bg1"/>
              </a:solidFill>
            </a:endParaRPr>
          </a:p>
        </p:txBody>
      </p:sp>
      <p:sp>
        <p:nvSpPr>
          <p:cNvPr id="86" name="Rectangle 85"/>
          <p:cNvSpPr/>
          <p:nvPr/>
        </p:nvSpPr>
        <p:spPr>
          <a:xfrm>
            <a:off x="1219200" y="3962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Digital Output</a:t>
            </a:r>
            <a:endParaRPr lang="en-US" dirty="0">
              <a:solidFill>
                <a:schemeClr val="bg1"/>
              </a:solidFill>
            </a:endParaRPr>
          </a:p>
        </p:txBody>
      </p:sp>
      <p:sp>
        <p:nvSpPr>
          <p:cNvPr id="87" name="Rectangle 86"/>
          <p:cNvSpPr/>
          <p:nvPr/>
        </p:nvSpPr>
        <p:spPr>
          <a:xfrm>
            <a:off x="1219200" y="5410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Database</a:t>
            </a:r>
            <a:endParaRPr lang="en-US" dirty="0">
              <a:solidFill>
                <a:schemeClr val="bg1"/>
              </a:solidFill>
            </a:endParaRPr>
          </a:p>
        </p:txBody>
      </p:sp>
      <p:sp>
        <p:nvSpPr>
          <p:cNvPr id="48" name="Rectangle 47"/>
          <p:cNvSpPr/>
          <p:nvPr/>
        </p:nvSpPr>
        <p:spPr>
          <a:xfrm>
            <a:off x="3124200" y="2819400"/>
            <a:ext cx="2286000" cy="1143000"/>
          </a:xfrm>
          <a:prstGeom prst="rect">
            <a:avLst/>
          </a:prstGeom>
          <a:no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a:off x="1905000" y="2667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905000" y="36576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905000" y="46482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90600" y="1752600"/>
            <a:ext cx="1828800" cy="3276600"/>
          </a:xfrm>
          <a:prstGeom prst="rect">
            <a:avLst/>
          </a:prstGeom>
          <a:no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2743200" y="3352800"/>
            <a:ext cx="381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5400000">
            <a:off x="4451008" y="3231808"/>
            <a:ext cx="1244251" cy="369332"/>
          </a:xfrm>
          <a:prstGeom prst="rect">
            <a:avLst/>
          </a:prstGeom>
          <a:noFill/>
        </p:spPr>
        <p:txBody>
          <a:bodyPr wrap="none" rtlCol="0">
            <a:spAutoFit/>
          </a:bodyPr>
          <a:lstStyle/>
          <a:p>
            <a:r>
              <a:rPr lang="en-US" dirty="0" smtClean="0">
                <a:solidFill>
                  <a:schemeClr val="bg1"/>
                </a:solidFill>
              </a:rPr>
              <a:t>Sensor (s)</a:t>
            </a:r>
            <a:endParaRPr lang="en-US" dirty="0">
              <a:solidFill>
                <a:schemeClr val="bg1"/>
              </a:solidFill>
            </a:endParaRPr>
          </a:p>
        </p:txBody>
      </p:sp>
      <p:cxnSp>
        <p:nvCxnSpPr>
          <p:cNvPr id="98" name="Straight Arrow Connector 97"/>
          <p:cNvCxnSpPr/>
          <p:nvPr/>
        </p:nvCxnSpPr>
        <p:spPr>
          <a:xfrm>
            <a:off x="1905000" y="5105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667000" y="5791200"/>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2971800" y="5410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Algorithms</a:t>
            </a:r>
            <a:endParaRPr lang="en-US" dirty="0">
              <a:solidFill>
                <a:schemeClr val="bg1"/>
              </a:solidFill>
            </a:endParaRPr>
          </a:p>
        </p:txBody>
      </p:sp>
      <p:cxnSp>
        <p:nvCxnSpPr>
          <p:cNvPr id="102" name="Straight Arrow Connector 101"/>
          <p:cNvCxnSpPr/>
          <p:nvPr/>
        </p:nvCxnSpPr>
        <p:spPr>
          <a:xfrm>
            <a:off x="4419600" y="5791200"/>
            <a:ext cx="304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724400" y="54102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U / I Application</a:t>
            </a:r>
            <a:endParaRPr lang="en-US" dirty="0">
              <a:solidFill>
                <a:schemeClr val="bg1"/>
              </a:solidFill>
            </a:endParaRPr>
          </a:p>
        </p:txBody>
      </p:sp>
      <p:sp>
        <p:nvSpPr>
          <p:cNvPr id="89" name="Rectangle 88"/>
          <p:cNvSpPr/>
          <p:nvPr/>
        </p:nvSpPr>
        <p:spPr>
          <a:xfrm>
            <a:off x="6400800" y="4953000"/>
            <a:ext cx="1752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lowchart: Direct Access Storage 95"/>
          <p:cNvSpPr/>
          <p:nvPr/>
        </p:nvSpPr>
        <p:spPr>
          <a:xfrm rot="16200000">
            <a:off x="6362700" y="5372100"/>
            <a:ext cx="990600" cy="4572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Bevel 96"/>
          <p:cNvSpPr/>
          <p:nvPr/>
        </p:nvSpPr>
        <p:spPr>
          <a:xfrm>
            <a:off x="64770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Bevel 108"/>
          <p:cNvSpPr/>
          <p:nvPr/>
        </p:nvSpPr>
        <p:spPr>
          <a:xfrm>
            <a:off x="67056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Bevel 109"/>
          <p:cNvSpPr/>
          <p:nvPr/>
        </p:nvSpPr>
        <p:spPr>
          <a:xfrm>
            <a:off x="69342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Bevel 110"/>
          <p:cNvSpPr/>
          <p:nvPr/>
        </p:nvSpPr>
        <p:spPr>
          <a:xfrm>
            <a:off x="71628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Bevel 111"/>
          <p:cNvSpPr/>
          <p:nvPr/>
        </p:nvSpPr>
        <p:spPr>
          <a:xfrm>
            <a:off x="73914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Bevel 112"/>
          <p:cNvSpPr/>
          <p:nvPr/>
        </p:nvSpPr>
        <p:spPr>
          <a:xfrm>
            <a:off x="76200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Bevel 113"/>
          <p:cNvSpPr/>
          <p:nvPr/>
        </p:nvSpPr>
        <p:spPr>
          <a:xfrm>
            <a:off x="7848600" y="6172200"/>
            <a:ext cx="152400" cy="152400"/>
          </a:xfrm>
          <a:prstGeom prst="bevel">
            <a:avLst>
              <a:gd name="adj" fmla="val 3125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6477000" y="5334000"/>
            <a:ext cx="76200" cy="609600"/>
          </a:xfrm>
          <a:prstGeom prst="lef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irect Access Storage 103"/>
          <p:cNvSpPr/>
          <p:nvPr/>
        </p:nvSpPr>
        <p:spPr>
          <a:xfrm rot="16200000">
            <a:off x="6667500" y="5829300"/>
            <a:ext cx="228600" cy="152400"/>
          </a:xfrm>
          <a:prstGeom prst="flowChartMagneticDrum">
            <a:avLst/>
          </a:prstGeom>
          <a:solidFill>
            <a:schemeClr val="accent6">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irect Access Storage 105"/>
          <p:cNvSpPr/>
          <p:nvPr/>
        </p:nvSpPr>
        <p:spPr>
          <a:xfrm rot="16200000">
            <a:off x="6915150" y="5543550"/>
            <a:ext cx="152400" cy="114300"/>
          </a:xfrm>
          <a:prstGeom prst="flowChartMagneticDrum">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7162800" y="52578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162800" y="54102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162800" y="55626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162800" y="57150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162800" y="58674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7162800" y="60198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6200000">
            <a:off x="6553200" y="51816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6200000">
            <a:off x="6705600" y="51816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16200000">
            <a:off x="6858000" y="51816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6200000">
            <a:off x="7010400" y="5181600"/>
            <a:ext cx="15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391400" y="5105400"/>
            <a:ext cx="720069" cy="954107"/>
          </a:xfrm>
          <a:prstGeom prst="rect">
            <a:avLst/>
          </a:prstGeom>
          <a:noFill/>
        </p:spPr>
        <p:txBody>
          <a:bodyPr wrap="none" rtlCol="0">
            <a:spAutoFit/>
          </a:bodyPr>
          <a:lstStyle/>
          <a:p>
            <a:r>
              <a:rPr lang="en-US" sz="800" dirty="0" err="1" smtClean="0"/>
              <a:t>Nkdsjfjdf</a:t>
            </a:r>
            <a:endParaRPr lang="en-US" sz="800" dirty="0" smtClean="0"/>
          </a:p>
          <a:p>
            <a:r>
              <a:rPr lang="en-US" sz="800" dirty="0" err="1" smtClean="0"/>
              <a:t>Ajjf</a:t>
            </a:r>
            <a:r>
              <a:rPr lang="en-US" sz="800" dirty="0" smtClean="0"/>
              <a:t> </a:t>
            </a:r>
            <a:r>
              <a:rPr lang="en-US" sz="800" dirty="0" err="1" smtClean="0"/>
              <a:t>ajdjaf</a:t>
            </a:r>
            <a:endParaRPr lang="en-US" sz="800" dirty="0" smtClean="0"/>
          </a:p>
          <a:p>
            <a:r>
              <a:rPr lang="en-US" sz="800" dirty="0" smtClean="0"/>
              <a:t>;</a:t>
            </a:r>
            <a:r>
              <a:rPr lang="en-US" sz="800" dirty="0" err="1" smtClean="0"/>
              <a:t>ajfdjdfj</a:t>
            </a:r>
            <a:endParaRPr lang="en-US" sz="800" dirty="0" smtClean="0"/>
          </a:p>
          <a:p>
            <a:r>
              <a:rPr lang="en-US" sz="800" dirty="0" smtClean="0"/>
              <a:t>Ds </a:t>
            </a:r>
            <a:r>
              <a:rPr lang="en-US" sz="800" dirty="0" err="1" smtClean="0"/>
              <a:t>djsfjdffff</a:t>
            </a:r>
            <a:endParaRPr lang="en-US" sz="800" dirty="0" smtClean="0"/>
          </a:p>
          <a:p>
            <a:r>
              <a:rPr lang="en-US" sz="800" dirty="0" err="1" smtClean="0"/>
              <a:t>Ddjdjf</a:t>
            </a:r>
            <a:r>
              <a:rPr lang="en-US" sz="800" dirty="0" smtClean="0"/>
              <a:t> 343</a:t>
            </a:r>
          </a:p>
          <a:p>
            <a:r>
              <a:rPr lang="en-US" sz="800" dirty="0" smtClean="0"/>
              <a:t>33434 </a:t>
            </a:r>
            <a:r>
              <a:rPr lang="en-US" sz="800" dirty="0" err="1" smtClean="0"/>
              <a:t>dfjd</a:t>
            </a:r>
            <a:endParaRPr lang="en-US" sz="800" dirty="0" smtClean="0"/>
          </a:p>
          <a:p>
            <a:r>
              <a:rPr lang="en-US" sz="800" dirty="0" err="1" smtClean="0"/>
              <a:t>ooertjpdp</a:t>
            </a:r>
            <a:endParaRPr lang="en-US" sz="800" dirty="0" smtClean="0"/>
          </a:p>
        </p:txBody>
      </p:sp>
      <p:sp>
        <p:nvSpPr>
          <p:cNvPr id="132" name="TextBox 131"/>
          <p:cNvSpPr txBox="1"/>
          <p:nvPr/>
        </p:nvSpPr>
        <p:spPr>
          <a:xfrm>
            <a:off x="6671846" y="5285601"/>
            <a:ext cx="338554" cy="276999"/>
          </a:xfrm>
          <a:prstGeom prst="rect">
            <a:avLst/>
          </a:prstGeom>
          <a:noFill/>
        </p:spPr>
        <p:txBody>
          <a:bodyPr wrap="none" rtlCol="0">
            <a:spAutoFit/>
          </a:bodyPr>
          <a:lstStyle/>
          <a:p>
            <a:r>
              <a:rPr lang="en-US" sz="1200" dirty="0"/>
              <a:t>W</a:t>
            </a:r>
            <a:endParaRPr lang="en-US" sz="1200" dirty="0"/>
          </a:p>
        </p:txBody>
      </p:sp>
      <p:sp>
        <p:nvSpPr>
          <p:cNvPr id="133" name="TextBox 132"/>
          <p:cNvSpPr txBox="1"/>
          <p:nvPr/>
        </p:nvSpPr>
        <p:spPr>
          <a:xfrm>
            <a:off x="7010400" y="5105400"/>
            <a:ext cx="266420" cy="276999"/>
          </a:xfrm>
          <a:prstGeom prst="rect">
            <a:avLst/>
          </a:prstGeom>
          <a:noFill/>
        </p:spPr>
        <p:txBody>
          <a:bodyPr wrap="none" rtlCol="0">
            <a:spAutoFit/>
          </a:bodyPr>
          <a:lstStyle/>
          <a:p>
            <a:r>
              <a:rPr lang="en-US" sz="1200" dirty="0" smtClean="0"/>
              <a:t>S</a:t>
            </a:r>
            <a:endParaRPr lang="en-US" sz="1200" dirty="0"/>
          </a:p>
        </p:txBody>
      </p:sp>
      <p:sp>
        <p:nvSpPr>
          <p:cNvPr id="134" name="TextBox 133"/>
          <p:cNvSpPr txBox="1"/>
          <p:nvPr/>
        </p:nvSpPr>
        <p:spPr>
          <a:xfrm>
            <a:off x="6705600" y="4953000"/>
            <a:ext cx="280846" cy="276999"/>
          </a:xfrm>
          <a:prstGeom prst="rect">
            <a:avLst/>
          </a:prstGeom>
          <a:noFill/>
        </p:spPr>
        <p:txBody>
          <a:bodyPr wrap="none" rtlCol="0">
            <a:spAutoFit/>
          </a:bodyPr>
          <a:lstStyle/>
          <a:p>
            <a:r>
              <a:rPr lang="en-US" sz="1200" dirty="0"/>
              <a:t>E</a:t>
            </a:r>
            <a:endParaRPr lang="en-US" sz="1200" dirty="0"/>
          </a:p>
        </p:txBody>
      </p:sp>
      <p:sp>
        <p:nvSpPr>
          <p:cNvPr id="135" name="TextBox 134"/>
          <p:cNvSpPr txBox="1"/>
          <p:nvPr/>
        </p:nvSpPr>
        <p:spPr>
          <a:xfrm>
            <a:off x="6400800" y="5105400"/>
            <a:ext cx="295274" cy="276999"/>
          </a:xfrm>
          <a:prstGeom prst="rect">
            <a:avLst/>
          </a:prstGeom>
          <a:noFill/>
        </p:spPr>
        <p:txBody>
          <a:bodyPr wrap="none" rtlCol="0">
            <a:spAutoFit/>
          </a:bodyPr>
          <a:lstStyle/>
          <a:p>
            <a:r>
              <a:rPr lang="en-US" sz="1200" dirty="0" smtClean="0"/>
              <a:t>N</a:t>
            </a:r>
            <a:endParaRPr lang="en-US" sz="1200" dirty="0"/>
          </a:p>
        </p:txBody>
      </p:sp>
      <p:sp>
        <p:nvSpPr>
          <p:cNvPr id="136" name="Circular Arrow 135"/>
          <p:cNvSpPr/>
          <p:nvPr/>
        </p:nvSpPr>
        <p:spPr>
          <a:xfrm rot="18262388">
            <a:off x="5447482" y="4857756"/>
            <a:ext cx="1295400" cy="1143000"/>
          </a:xfrm>
          <a:prstGeom prst="circularArrow">
            <a:avLst>
              <a:gd name="adj1" fmla="val 12500"/>
              <a:gd name="adj2" fmla="val 1142319"/>
              <a:gd name="adj3" fmla="val 20457681"/>
              <a:gd name="adj4" fmla="val 14759664"/>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099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stCxn id="6" idx="3"/>
            <a:endCxn id="18" idx="1"/>
          </p:cNvCxnSpPr>
          <p:nvPr/>
        </p:nvCxnSpPr>
        <p:spPr bwMode="auto">
          <a:xfrm>
            <a:off x="1905000" y="2857500"/>
            <a:ext cx="1828800" cy="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5" name="Straight Connector 14"/>
          <p:cNvCxnSpPr>
            <a:stCxn id="7" idx="2"/>
            <a:endCxn id="21" idx="2"/>
          </p:cNvCxnSpPr>
          <p:nvPr/>
        </p:nvCxnSpPr>
        <p:spPr bwMode="auto">
          <a:xfrm flipH="1">
            <a:off x="6553200" y="2438400"/>
            <a:ext cx="38100" cy="3048000"/>
          </a:xfrm>
          <a:prstGeom prst="line">
            <a:avLst/>
          </a:prstGeom>
          <a:solidFill>
            <a:schemeClr val="accent1"/>
          </a:solidFill>
          <a:ln w="19050" cap="sq" cmpd="sng" algn="ctr">
            <a:solidFill>
              <a:schemeClr val="tx1"/>
            </a:solidFill>
            <a:prstDash val="solid"/>
            <a:round/>
            <a:headEnd type="none" w="sm" len="sm"/>
            <a:tailEnd type="none" w="sm" len="sm"/>
          </a:ln>
          <a:effectLst/>
        </p:spPr>
      </p:cxnSp>
      <p:cxnSp>
        <p:nvCxnSpPr>
          <p:cNvPr id="14" name="Straight Connector 13"/>
          <p:cNvCxnSpPr>
            <a:stCxn id="8" idx="2"/>
            <a:endCxn id="20" idx="2"/>
          </p:cNvCxnSpPr>
          <p:nvPr/>
        </p:nvCxnSpPr>
        <p:spPr bwMode="auto">
          <a:xfrm>
            <a:off x="2819400" y="2438400"/>
            <a:ext cx="0" cy="3276600"/>
          </a:xfrm>
          <a:prstGeom prst="line">
            <a:avLst/>
          </a:prstGeom>
          <a:solidFill>
            <a:schemeClr val="accent1"/>
          </a:solidFill>
          <a:ln w="19050" cap="sq" cmpd="sng" algn="ctr">
            <a:solidFill>
              <a:schemeClr val="tx1"/>
            </a:solidFill>
            <a:prstDash val="solid"/>
            <a:round/>
            <a:headEnd type="none" w="sm" len="sm"/>
            <a:tailEnd type="none" w="sm" len="sm"/>
          </a:ln>
          <a:effectLst/>
        </p:spPr>
      </p:cxnSp>
      <p:sp>
        <p:nvSpPr>
          <p:cNvPr id="2" name="Title 1"/>
          <p:cNvSpPr>
            <a:spLocks noGrp="1"/>
          </p:cNvSpPr>
          <p:nvPr>
            <p:ph type="title"/>
          </p:nvPr>
        </p:nvSpPr>
        <p:spPr/>
        <p:txBody>
          <a:bodyPr/>
          <a:lstStyle/>
          <a:p>
            <a:r>
              <a:rPr lang="en-US" dirty="0" smtClean="0"/>
              <a:t>Notional System Architecture</a:t>
            </a:r>
            <a:endParaRPr lang="en-US" dirty="0"/>
          </a:p>
        </p:txBody>
      </p:sp>
      <p:sp>
        <p:nvSpPr>
          <p:cNvPr id="4" name="Rectangle 3"/>
          <p:cNvSpPr/>
          <p:nvPr/>
        </p:nvSpPr>
        <p:spPr bwMode="auto">
          <a:xfrm>
            <a:off x="2133600" y="32766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Transducer</a:t>
            </a:r>
          </a:p>
        </p:txBody>
      </p:sp>
      <p:sp>
        <p:nvSpPr>
          <p:cNvPr id="5" name="Rectangle 4"/>
          <p:cNvSpPr/>
          <p:nvPr/>
        </p:nvSpPr>
        <p:spPr bwMode="auto">
          <a:xfrm>
            <a:off x="2133600" y="38862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Cabling</a:t>
            </a:r>
          </a:p>
        </p:txBody>
      </p:sp>
      <p:sp>
        <p:nvSpPr>
          <p:cNvPr id="6" name="Rectangle 5"/>
          <p:cNvSpPr/>
          <p:nvPr/>
        </p:nvSpPr>
        <p:spPr bwMode="auto">
          <a:xfrm>
            <a:off x="5334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Tablet</a:t>
            </a:r>
          </a:p>
        </p:txBody>
      </p:sp>
      <p:sp>
        <p:nvSpPr>
          <p:cNvPr id="7" name="Rectangle 6"/>
          <p:cNvSpPr/>
          <p:nvPr/>
        </p:nvSpPr>
        <p:spPr bwMode="auto">
          <a:xfrm>
            <a:off x="5715000" y="2057400"/>
            <a:ext cx="1752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SOFTWARE</a:t>
            </a:r>
          </a:p>
        </p:txBody>
      </p:sp>
      <p:sp>
        <p:nvSpPr>
          <p:cNvPr id="8" name="Rectangle 7"/>
          <p:cNvSpPr/>
          <p:nvPr/>
        </p:nvSpPr>
        <p:spPr bwMode="auto">
          <a:xfrm>
            <a:off x="1905000" y="2057400"/>
            <a:ext cx="18288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rPr>
              <a:t>HARDWARE</a:t>
            </a:r>
          </a:p>
        </p:txBody>
      </p:sp>
      <p:sp>
        <p:nvSpPr>
          <p:cNvPr id="9" name="Rectangle 8"/>
          <p:cNvSpPr/>
          <p:nvPr/>
        </p:nvSpPr>
        <p:spPr bwMode="auto">
          <a:xfrm>
            <a:off x="5791200" y="3276600"/>
            <a:ext cx="16002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Server SW</a:t>
            </a:r>
          </a:p>
        </p:txBody>
      </p:sp>
      <p:sp>
        <p:nvSpPr>
          <p:cNvPr id="10" name="Rectangle 9"/>
          <p:cNvSpPr/>
          <p:nvPr/>
        </p:nvSpPr>
        <p:spPr bwMode="auto">
          <a:xfrm>
            <a:off x="5791200" y="2667000"/>
            <a:ext cx="16002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User Interface</a:t>
            </a:r>
          </a:p>
        </p:txBody>
      </p:sp>
      <p:sp>
        <p:nvSpPr>
          <p:cNvPr id="11" name="Rectangle 10"/>
          <p:cNvSpPr/>
          <p:nvPr/>
        </p:nvSpPr>
        <p:spPr bwMode="auto">
          <a:xfrm>
            <a:off x="5791200" y="3886200"/>
            <a:ext cx="15240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Applications</a:t>
            </a:r>
            <a:endParaRPr kumimoji="0" lang="en-US" b="0" i="0" u="none" strike="noStrike" cap="none" normalizeH="0" baseline="0" dirty="0" smtClean="0">
              <a:ln>
                <a:noFill/>
              </a:ln>
              <a:solidFill>
                <a:schemeClr val="tx1"/>
              </a:solidFill>
              <a:effectLst/>
            </a:endParaRPr>
          </a:p>
        </p:txBody>
      </p:sp>
      <p:sp>
        <p:nvSpPr>
          <p:cNvPr id="16" name="Rectangle 15"/>
          <p:cNvSpPr/>
          <p:nvPr/>
        </p:nvSpPr>
        <p:spPr bwMode="auto">
          <a:xfrm>
            <a:off x="2133600" y="44958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Connectors</a:t>
            </a:r>
            <a:endParaRPr kumimoji="0" lang="en-US" b="0" i="0" u="none" strike="noStrike" cap="none" normalizeH="0" baseline="0" dirty="0" smtClean="0">
              <a:ln>
                <a:noFill/>
              </a:ln>
              <a:solidFill>
                <a:schemeClr val="tx1"/>
              </a:solidFill>
              <a:effectLst/>
            </a:endParaRPr>
          </a:p>
        </p:txBody>
      </p:sp>
      <p:sp>
        <p:nvSpPr>
          <p:cNvPr id="20" name="Rectangle 19"/>
          <p:cNvSpPr/>
          <p:nvPr/>
        </p:nvSpPr>
        <p:spPr bwMode="auto">
          <a:xfrm>
            <a:off x="2133600" y="5105400"/>
            <a:ext cx="1371600" cy="6096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Impact </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Device</a:t>
            </a:r>
            <a:endParaRPr kumimoji="0" lang="en-US" b="0" i="0" u="none" strike="noStrike" cap="none" normalizeH="0" baseline="0" dirty="0" smtClean="0">
              <a:ln>
                <a:noFill/>
              </a:ln>
              <a:solidFill>
                <a:schemeClr val="tx1"/>
              </a:solidFill>
              <a:effectLst/>
            </a:endParaRPr>
          </a:p>
        </p:txBody>
      </p:sp>
      <p:sp>
        <p:nvSpPr>
          <p:cNvPr id="21" name="Rectangle 20"/>
          <p:cNvSpPr/>
          <p:nvPr/>
        </p:nvSpPr>
        <p:spPr bwMode="auto">
          <a:xfrm>
            <a:off x="5791200" y="5105400"/>
            <a:ext cx="15240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Database</a:t>
            </a:r>
          </a:p>
        </p:txBody>
      </p:sp>
      <p:sp>
        <p:nvSpPr>
          <p:cNvPr id="17" name="Rectangle 16"/>
          <p:cNvSpPr/>
          <p:nvPr/>
        </p:nvSpPr>
        <p:spPr bwMode="auto">
          <a:xfrm>
            <a:off x="21336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Laptop</a:t>
            </a:r>
          </a:p>
        </p:txBody>
      </p:sp>
      <p:sp>
        <p:nvSpPr>
          <p:cNvPr id="18" name="Rectangle 17"/>
          <p:cNvSpPr/>
          <p:nvPr/>
        </p:nvSpPr>
        <p:spPr bwMode="auto">
          <a:xfrm>
            <a:off x="3733800" y="2667000"/>
            <a:ext cx="13716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Smart Phone</a:t>
            </a:r>
          </a:p>
        </p:txBody>
      </p:sp>
      <p:sp>
        <p:nvSpPr>
          <p:cNvPr id="22" name="Rectangle 21"/>
          <p:cNvSpPr/>
          <p:nvPr/>
        </p:nvSpPr>
        <p:spPr bwMode="auto">
          <a:xfrm>
            <a:off x="5791200" y="4495800"/>
            <a:ext cx="1524000" cy="381000"/>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rPr>
              <a:t>Algorithms</a:t>
            </a:r>
          </a:p>
        </p:txBody>
      </p:sp>
      <p:sp>
        <p:nvSpPr>
          <p:cNvPr id="23" name="Slide Number Placeholder 22"/>
          <p:cNvSpPr>
            <a:spLocks noGrp="1"/>
          </p:cNvSpPr>
          <p:nvPr>
            <p:ph type="sldNum" sz="quarter" idx="12"/>
          </p:nvPr>
        </p:nvSpPr>
        <p:spPr/>
        <p:txBody>
          <a:bodyPr/>
          <a:lstStyle/>
          <a:p>
            <a:fld id="{C4F038EC-D432-4BE7-A707-4D1C7BC2EED0}"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First Semester</a:t>
            </a:r>
            <a:endParaRPr lang="en-US" dirty="0"/>
          </a:p>
        </p:txBody>
      </p:sp>
      <p:sp>
        <p:nvSpPr>
          <p:cNvPr id="3" name="Content Placeholder 2"/>
          <p:cNvSpPr>
            <a:spLocks noGrp="1"/>
          </p:cNvSpPr>
          <p:nvPr>
            <p:ph idx="1"/>
          </p:nvPr>
        </p:nvSpPr>
        <p:spPr>
          <a:xfrm>
            <a:off x="457200" y="1646237"/>
            <a:ext cx="8382000" cy="4526280"/>
          </a:xfrm>
        </p:spPr>
        <p:txBody>
          <a:bodyPr>
            <a:normAutofit lnSpcReduction="10000"/>
          </a:bodyPr>
          <a:lstStyle/>
          <a:p>
            <a:r>
              <a:rPr lang="en-US" sz="2800" dirty="0" smtClean="0"/>
              <a:t>Form a team of students in mechanical and electrical engineering, computer science</a:t>
            </a:r>
            <a:r>
              <a:rPr lang="en-US" sz="2800" dirty="0"/>
              <a:t>.</a:t>
            </a:r>
            <a:endParaRPr lang="en-US" sz="2800" dirty="0" smtClean="0"/>
          </a:p>
          <a:p>
            <a:r>
              <a:rPr lang="en-US" sz="2800" dirty="0" smtClean="0"/>
              <a:t>Determine system and subsystem requirements</a:t>
            </a:r>
          </a:p>
          <a:p>
            <a:r>
              <a:rPr lang="en-US" sz="2800" dirty="0" smtClean="0"/>
              <a:t>Develop approach and system design</a:t>
            </a:r>
          </a:p>
          <a:p>
            <a:r>
              <a:rPr lang="en-US" sz="2800" dirty="0"/>
              <a:t>Develop software algorithms, application, and </a:t>
            </a:r>
            <a:r>
              <a:rPr lang="en-US" sz="2800" dirty="0" smtClean="0"/>
              <a:t>database architecture</a:t>
            </a:r>
          </a:p>
          <a:p>
            <a:r>
              <a:rPr lang="en-US" sz="2800" dirty="0" smtClean="0"/>
              <a:t>Prototype user interface</a:t>
            </a:r>
            <a:endParaRPr lang="en-US" sz="2800" dirty="0"/>
          </a:p>
          <a:p>
            <a:r>
              <a:rPr lang="en-US" sz="2800" dirty="0" smtClean="0"/>
              <a:t>Perform experiments with tree simulations</a:t>
            </a:r>
          </a:p>
          <a:p>
            <a:r>
              <a:rPr lang="en-US" sz="2800" dirty="0" smtClean="0"/>
              <a:t>Enter </a:t>
            </a:r>
            <a:r>
              <a:rPr lang="en-US" sz="2800" dirty="0"/>
              <a:t>WERC: A Consortium for Environmental Education and Technology </a:t>
            </a:r>
            <a:r>
              <a:rPr lang="en-US" sz="2800" dirty="0" smtClean="0"/>
              <a:t>Development design contest, NMSU, January 2014.</a:t>
            </a:r>
          </a:p>
        </p:txBody>
      </p:sp>
      <p:sp>
        <p:nvSpPr>
          <p:cNvPr id="4" name="Slide Number Placeholder 3"/>
          <p:cNvSpPr>
            <a:spLocks noGrp="1"/>
          </p:cNvSpPr>
          <p:nvPr>
            <p:ph type="sldNum" sz="quarter" idx="12"/>
          </p:nvPr>
        </p:nvSpPr>
        <p:spPr/>
        <p:txBody>
          <a:bodyPr/>
          <a:lstStyle/>
          <a:p>
            <a:fld id="{C4F038EC-D432-4BE7-A707-4D1C7BC2EED0}"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 Second Semester</a:t>
            </a:r>
            <a:endParaRPr lang="en-US" dirty="0"/>
          </a:p>
        </p:txBody>
      </p:sp>
      <p:sp>
        <p:nvSpPr>
          <p:cNvPr id="3" name="Content Placeholder 2"/>
          <p:cNvSpPr>
            <a:spLocks noGrp="1"/>
          </p:cNvSpPr>
          <p:nvPr>
            <p:ph idx="1"/>
          </p:nvPr>
        </p:nvSpPr>
        <p:spPr/>
        <p:txBody>
          <a:bodyPr>
            <a:normAutofit fontScale="92500"/>
          </a:bodyPr>
          <a:lstStyle/>
          <a:p>
            <a:r>
              <a:rPr lang="en-US" dirty="0" smtClean="0"/>
              <a:t>Validate and verify hardware and software.</a:t>
            </a:r>
          </a:p>
          <a:p>
            <a:r>
              <a:rPr lang="en-US" dirty="0"/>
              <a:t>P</a:t>
            </a:r>
            <a:r>
              <a:rPr lang="en-US" dirty="0" smtClean="0"/>
              <a:t>opulate test database</a:t>
            </a:r>
          </a:p>
          <a:p>
            <a:pPr lvl="1"/>
            <a:r>
              <a:rPr lang="en-US" dirty="0" smtClean="0"/>
              <a:t>Tree type (deciduous </a:t>
            </a:r>
            <a:r>
              <a:rPr lang="en-US" dirty="0" err="1" smtClean="0"/>
              <a:t>vs</a:t>
            </a:r>
            <a:r>
              <a:rPr lang="en-US" dirty="0" smtClean="0"/>
              <a:t> evergreen), internal structure, diameter, height, proximity to utilities, cavity characteristics, etc.)</a:t>
            </a:r>
          </a:p>
          <a:p>
            <a:r>
              <a:rPr lang="en-US" dirty="0" smtClean="0"/>
              <a:t>Perform field research with potential clients</a:t>
            </a:r>
          </a:p>
          <a:p>
            <a:pPr lvl="1"/>
            <a:r>
              <a:rPr lang="en-US" dirty="0" smtClean="0"/>
              <a:t>National Grid, landscape and tree removal company, US Forest Service, etc.</a:t>
            </a:r>
          </a:p>
          <a:p>
            <a:r>
              <a:rPr lang="en-US" dirty="0" smtClean="0"/>
              <a:t>Refine models and algorithms</a:t>
            </a:r>
          </a:p>
          <a:p>
            <a:r>
              <a:rPr lang="en-US" dirty="0" smtClean="0"/>
              <a:t>Iterate hardware and software design</a:t>
            </a:r>
          </a:p>
        </p:txBody>
      </p:sp>
      <p:sp>
        <p:nvSpPr>
          <p:cNvPr id="4" name="Slide Number Placeholder 3"/>
          <p:cNvSpPr>
            <a:spLocks noGrp="1"/>
          </p:cNvSpPr>
          <p:nvPr>
            <p:ph type="sldNum" sz="quarter" idx="12"/>
          </p:nvPr>
        </p:nvSpPr>
        <p:spPr/>
        <p:txBody>
          <a:bodyPr/>
          <a:lstStyle/>
          <a:p>
            <a:fld id="{C4F038EC-D432-4BE7-A707-4D1C7BC2EED0}"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trees cost money</a:t>
            </a:r>
            <a:endParaRPr lang="en-US" dirty="0"/>
          </a:p>
        </p:txBody>
      </p:sp>
      <p:sp>
        <p:nvSpPr>
          <p:cNvPr id="3" name="Content Placeholder 2"/>
          <p:cNvSpPr>
            <a:spLocks noGrp="1"/>
          </p:cNvSpPr>
          <p:nvPr>
            <p:ph idx="1"/>
          </p:nvPr>
        </p:nvSpPr>
        <p:spPr>
          <a:xfrm>
            <a:off x="457200" y="1646237"/>
            <a:ext cx="8229600" cy="3154363"/>
          </a:xfrm>
        </p:spPr>
        <p:txBody>
          <a:bodyPr>
            <a:normAutofit/>
          </a:bodyPr>
          <a:lstStyle/>
          <a:p>
            <a:r>
              <a:rPr lang="en-US" dirty="0" smtClean="0"/>
              <a:t>Estimated cost to take down 1 tree is $100 - $1,500.</a:t>
            </a:r>
          </a:p>
          <a:p>
            <a:r>
              <a:rPr lang="en-US" dirty="0" smtClean="0"/>
              <a:t>Estimated cost of 1 tree falling on a house could be $1,000 - $200,000.</a:t>
            </a:r>
          </a:p>
          <a:p>
            <a:r>
              <a:rPr lang="en-US" dirty="0" smtClean="0"/>
              <a:t>Trees falling on power lines start fires that destroy property and injure people.</a:t>
            </a:r>
          </a:p>
        </p:txBody>
      </p:sp>
      <p:sp>
        <p:nvSpPr>
          <p:cNvPr id="4" name="Rectangle 3"/>
          <p:cNvSpPr/>
          <p:nvPr/>
        </p:nvSpPr>
        <p:spPr>
          <a:xfrm>
            <a:off x="533400" y="5486400"/>
            <a:ext cx="8229600" cy="461665"/>
          </a:xfrm>
          <a:prstGeom prst="rect">
            <a:avLst/>
          </a:prstGeom>
          <a:solidFill>
            <a:schemeClr val="accent1">
              <a:lumMod val="60000"/>
              <a:lumOff val="40000"/>
            </a:schemeClr>
          </a:solidFill>
          <a:scene3d>
            <a:camera prst="orthographicFront"/>
            <a:lightRig rig="threePt" dir="t"/>
          </a:scene3d>
          <a:sp3d>
            <a:bevelT/>
          </a:sp3d>
        </p:spPr>
        <p:txBody>
          <a:bodyPr wrap="square">
            <a:spAutoFit/>
          </a:bodyPr>
          <a:lstStyle/>
          <a:p>
            <a:r>
              <a:rPr lang="en-US" sz="2400" dirty="0" smtClean="0">
                <a:solidFill>
                  <a:schemeClr val="bg1"/>
                </a:solidFill>
              </a:rPr>
              <a:t>A low probability event with high catastrophic outcome.</a:t>
            </a:r>
          </a:p>
        </p:txBody>
      </p:sp>
      <p:sp>
        <p:nvSpPr>
          <p:cNvPr id="5" name="Slide Number Placeholder 4"/>
          <p:cNvSpPr>
            <a:spLocks noGrp="1"/>
          </p:cNvSpPr>
          <p:nvPr>
            <p:ph type="sldNum" sz="quarter" idx="12"/>
          </p:nvPr>
        </p:nvSpPr>
        <p:spPr/>
        <p:txBody>
          <a:bodyPr/>
          <a:lstStyle/>
          <a:p>
            <a:fld id="{C4F038EC-D432-4BE7-A707-4D1C7BC2EED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8788" y="1447800"/>
            <a:ext cx="8189912" cy="4892675"/>
          </a:xfrm>
        </p:spPr>
        <p:txBody>
          <a:bodyPr>
            <a:normAutofit/>
          </a:bodyPr>
          <a:lstStyle/>
          <a:p>
            <a:pPr marL="225425" indent="-225425" eaLnBrk="1" hangingPunct="1">
              <a:defRPr/>
            </a:pPr>
            <a:r>
              <a:rPr lang="en-US" dirty="0" smtClean="0"/>
              <a:t>Develop requirements</a:t>
            </a:r>
          </a:p>
          <a:p>
            <a:pPr marL="573405" lvl="1" indent="-225425">
              <a:defRPr/>
            </a:pPr>
            <a:r>
              <a:rPr lang="en-US" dirty="0" smtClean="0"/>
              <a:t>Mission</a:t>
            </a:r>
          </a:p>
          <a:p>
            <a:pPr marL="573405" lvl="1" indent="-225425">
              <a:defRPr/>
            </a:pPr>
            <a:r>
              <a:rPr lang="en-US" dirty="0"/>
              <a:t>Technical</a:t>
            </a:r>
          </a:p>
          <a:p>
            <a:pPr marL="225425" indent="-225425" eaLnBrk="1" hangingPunct="1">
              <a:defRPr/>
            </a:pPr>
            <a:r>
              <a:rPr lang="en-US" dirty="0" smtClean="0"/>
              <a:t>Develop analyses</a:t>
            </a:r>
          </a:p>
          <a:p>
            <a:pPr marL="573405" lvl="1" indent="-225425">
              <a:defRPr/>
            </a:pPr>
            <a:r>
              <a:rPr lang="en-US" dirty="0" smtClean="0"/>
              <a:t>Functional</a:t>
            </a:r>
          </a:p>
          <a:p>
            <a:pPr marL="573405" lvl="1" indent="-225425">
              <a:defRPr/>
            </a:pPr>
            <a:r>
              <a:rPr lang="en-US" dirty="0"/>
              <a:t>Task</a:t>
            </a:r>
          </a:p>
          <a:p>
            <a:pPr marL="573405" lvl="1" indent="-225425">
              <a:defRPr/>
            </a:pPr>
            <a:r>
              <a:rPr lang="en-US" dirty="0" smtClean="0"/>
              <a:t>User</a:t>
            </a:r>
          </a:p>
          <a:p>
            <a:pPr marL="573405" lvl="1" indent="-225425">
              <a:defRPr/>
            </a:pPr>
            <a:r>
              <a:rPr lang="en-US" dirty="0" smtClean="0"/>
              <a:t>Concept of Operations</a:t>
            </a:r>
          </a:p>
          <a:p>
            <a:pPr marL="573405" lvl="1" indent="-225425">
              <a:defRPr/>
            </a:pPr>
            <a:r>
              <a:rPr lang="en-US" dirty="0" smtClean="0"/>
              <a:t>Trade off studies</a:t>
            </a:r>
            <a:endParaRPr lang="en-US" dirty="0"/>
          </a:p>
          <a:p>
            <a:pPr marL="225425" indent="-225425">
              <a:defRPr/>
            </a:pPr>
            <a:r>
              <a:rPr lang="en-US" dirty="0" smtClean="0"/>
              <a:t>Develop system architecture</a:t>
            </a:r>
          </a:p>
        </p:txBody>
      </p:sp>
      <p:sp>
        <p:nvSpPr>
          <p:cNvPr id="123906" name="Rectangle 2"/>
          <p:cNvSpPr>
            <a:spLocks noGrp="1" noChangeArrowheads="1"/>
          </p:cNvSpPr>
          <p:nvPr>
            <p:ph type="title"/>
          </p:nvPr>
        </p:nvSpPr>
        <p:spPr>
          <a:xfrm>
            <a:off x="685800" y="685800"/>
            <a:ext cx="7886700" cy="604837"/>
          </a:xfrm>
        </p:spPr>
        <p:txBody>
          <a:bodyPr>
            <a:normAutofit fontScale="90000"/>
          </a:bodyPr>
          <a:lstStyle/>
          <a:p>
            <a:pPr eaLnBrk="1" hangingPunct="1">
              <a:defRPr/>
            </a:pPr>
            <a:r>
              <a:rPr lang="en-US" dirty="0" smtClean="0"/>
              <a:t>What’s Next?</a:t>
            </a:r>
          </a:p>
        </p:txBody>
      </p:sp>
      <p:sp>
        <p:nvSpPr>
          <p:cNvPr id="123911" name="Slide Number Placeholder 9"/>
          <p:cNvSpPr>
            <a:spLocks noGrp="1"/>
          </p:cNvSpPr>
          <p:nvPr>
            <p:ph type="sldNum" sz="quarter" idx="12"/>
          </p:nvPr>
        </p:nvSpPr>
        <p:spPr/>
        <p:txBody>
          <a:bodyPr/>
          <a:lstStyle/>
          <a:p>
            <a:pPr>
              <a:defRPr/>
            </a:pPr>
            <a:fld id="{FA94EBC2-B4F9-4621-B888-729AED66FA28}" type="slidenum">
              <a:rPr lang="en-US"/>
              <a:pPr>
                <a:defRPr/>
              </a:pPr>
              <a:t>20</a:t>
            </a:fld>
            <a:endParaRPr lang="en-US"/>
          </a:p>
        </p:txBody>
      </p:sp>
    </p:spTree>
    <p:extLst>
      <p:ext uri="{BB962C8B-B14F-4D97-AF65-F5344CB8AC3E}">
        <p14:creationId xmlns:p14="http://schemas.microsoft.com/office/powerpoint/2010/main" val="3335003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2000"/>
                                        <p:tgtEl>
                                          <p:spTgt spid="1167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animEffect transition="in" filter="fade">
                                      <p:cBhvr>
                                        <p:cTn id="13" dur="2000"/>
                                        <p:tgtEl>
                                          <p:spTgt spid="11673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6739">
                                            <p:txEl>
                                              <p:pRg st="3" end="3"/>
                                            </p:txEl>
                                          </p:spTgt>
                                        </p:tgtEl>
                                        <p:attrNameLst>
                                          <p:attrName>style.visibility</p:attrName>
                                        </p:attrNameLst>
                                      </p:cBhvr>
                                      <p:to>
                                        <p:strVal val="visible"/>
                                      </p:to>
                                    </p:set>
                                    <p:animEffect transition="in" filter="fade">
                                      <p:cBhvr>
                                        <p:cTn id="18" dur="2000"/>
                                        <p:tgtEl>
                                          <p:spTgt spid="11673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6739">
                                            <p:txEl>
                                              <p:pRg st="4" end="4"/>
                                            </p:txEl>
                                          </p:spTgt>
                                        </p:tgtEl>
                                        <p:attrNameLst>
                                          <p:attrName>style.visibility</p:attrName>
                                        </p:attrNameLst>
                                      </p:cBhvr>
                                      <p:to>
                                        <p:strVal val="visible"/>
                                      </p:to>
                                    </p:set>
                                    <p:animEffect transition="in" filter="fade">
                                      <p:cBhvr>
                                        <p:cTn id="21" dur="2000"/>
                                        <p:tgtEl>
                                          <p:spTgt spid="11673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739">
                                            <p:txEl>
                                              <p:pRg st="5" end="5"/>
                                            </p:txEl>
                                          </p:spTgt>
                                        </p:tgtEl>
                                        <p:attrNameLst>
                                          <p:attrName>style.visibility</p:attrName>
                                        </p:attrNameLst>
                                      </p:cBhvr>
                                      <p:to>
                                        <p:strVal val="visible"/>
                                      </p:to>
                                    </p:set>
                                    <p:animEffect transition="in" filter="fade">
                                      <p:cBhvr>
                                        <p:cTn id="24" dur="2000"/>
                                        <p:tgtEl>
                                          <p:spTgt spid="11673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6739">
                                            <p:txEl>
                                              <p:pRg st="6" end="6"/>
                                            </p:txEl>
                                          </p:spTgt>
                                        </p:tgtEl>
                                        <p:attrNameLst>
                                          <p:attrName>style.visibility</p:attrName>
                                        </p:attrNameLst>
                                      </p:cBhvr>
                                      <p:to>
                                        <p:strVal val="visible"/>
                                      </p:to>
                                    </p:set>
                                    <p:animEffect transition="in" filter="fade">
                                      <p:cBhvr>
                                        <p:cTn id="27" dur="2000"/>
                                        <p:tgtEl>
                                          <p:spTgt spid="116739">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6739">
                                            <p:txEl>
                                              <p:pRg st="7" end="7"/>
                                            </p:txEl>
                                          </p:spTgt>
                                        </p:tgtEl>
                                        <p:attrNameLst>
                                          <p:attrName>style.visibility</p:attrName>
                                        </p:attrNameLst>
                                      </p:cBhvr>
                                      <p:to>
                                        <p:strVal val="visible"/>
                                      </p:to>
                                    </p:set>
                                    <p:animEffect transition="in" filter="fade">
                                      <p:cBhvr>
                                        <p:cTn id="30" dur="2000"/>
                                        <p:tgtEl>
                                          <p:spTgt spid="116739">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739">
                                            <p:txEl>
                                              <p:pRg st="8" end="8"/>
                                            </p:txEl>
                                          </p:spTgt>
                                        </p:tgtEl>
                                        <p:attrNameLst>
                                          <p:attrName>style.visibility</p:attrName>
                                        </p:attrNameLst>
                                      </p:cBhvr>
                                      <p:to>
                                        <p:strVal val="visible"/>
                                      </p:to>
                                    </p:set>
                                    <p:animEffect transition="in" filter="fade">
                                      <p:cBhvr>
                                        <p:cTn id="33" dur="2000"/>
                                        <p:tgtEl>
                                          <p:spTgt spid="116739">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6739">
                                            <p:txEl>
                                              <p:pRg st="9" end="9"/>
                                            </p:txEl>
                                          </p:spTgt>
                                        </p:tgtEl>
                                        <p:attrNameLst>
                                          <p:attrName>style.visibility</p:attrName>
                                        </p:attrNameLst>
                                      </p:cBhvr>
                                      <p:to>
                                        <p:strVal val="visible"/>
                                      </p:to>
                                    </p:set>
                                    <p:animEffect transition="in" filter="fade">
                                      <p:cBhvr>
                                        <p:cTn id="38" dur="2000"/>
                                        <p:tgtEl>
                                          <p:spTgt spid="1167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387350" y="1447800"/>
            <a:ext cx="8445500" cy="5248275"/>
          </a:xfrm>
        </p:spPr>
        <p:txBody>
          <a:bodyPr>
            <a:normAutofit/>
          </a:bodyPr>
          <a:lstStyle/>
          <a:p>
            <a:pPr marL="381000" indent="-381000" eaLnBrk="1" hangingPunct="1">
              <a:lnSpc>
                <a:spcPct val="90000"/>
              </a:lnSpc>
              <a:buClr>
                <a:schemeClr val="tx1"/>
              </a:buClr>
            </a:pPr>
            <a:r>
              <a:rPr lang="en-US" dirty="0" smtClean="0"/>
              <a:t>Define basic user needs and expectations related to system objectives, environment, constraints, measures of effectiveness.  </a:t>
            </a:r>
          </a:p>
          <a:p>
            <a:pPr marL="381000" indent="-381000" eaLnBrk="1" hangingPunct="1">
              <a:lnSpc>
                <a:spcPct val="90000"/>
              </a:lnSpc>
            </a:pPr>
            <a:r>
              <a:rPr lang="en-US" dirty="0" smtClean="0"/>
              <a:t>Answers these questions:</a:t>
            </a:r>
          </a:p>
          <a:p>
            <a:pPr marL="720725" lvl="1" indent="-381000" eaLnBrk="1" hangingPunct="1">
              <a:lnSpc>
                <a:spcPct val="90000"/>
              </a:lnSpc>
            </a:pPr>
            <a:r>
              <a:rPr lang="en-US" sz="2000" dirty="0" smtClean="0"/>
              <a:t>Operational:  What is the operating timeline?</a:t>
            </a:r>
          </a:p>
          <a:p>
            <a:pPr marL="720725" lvl="1" indent="-381000" eaLnBrk="1" hangingPunct="1">
              <a:lnSpc>
                <a:spcPct val="90000"/>
              </a:lnSpc>
            </a:pPr>
            <a:r>
              <a:rPr lang="en-US" sz="2000" dirty="0" smtClean="0"/>
              <a:t>Mission scenario: How will system accomplish objective?</a:t>
            </a:r>
          </a:p>
          <a:p>
            <a:pPr marL="720725" lvl="1" indent="-381000" eaLnBrk="1" hangingPunct="1">
              <a:lnSpc>
                <a:spcPct val="90000"/>
              </a:lnSpc>
            </a:pPr>
            <a:r>
              <a:rPr lang="en-US" sz="2000" dirty="0" smtClean="0"/>
              <a:t>Information: What information (and data) is collected?</a:t>
            </a:r>
          </a:p>
          <a:p>
            <a:pPr marL="720725" lvl="1" indent="-381000" eaLnBrk="1" hangingPunct="1">
              <a:lnSpc>
                <a:spcPct val="90000"/>
              </a:lnSpc>
            </a:pPr>
            <a:r>
              <a:rPr lang="en-US" sz="2000" dirty="0" smtClean="0"/>
              <a:t>Performance: What are critical system parameters to accomplish mission?</a:t>
            </a:r>
          </a:p>
          <a:p>
            <a:pPr marL="720725" lvl="1" indent="-381000" eaLnBrk="1" hangingPunct="1">
              <a:lnSpc>
                <a:spcPct val="90000"/>
              </a:lnSpc>
            </a:pPr>
            <a:r>
              <a:rPr lang="en-US" sz="2000" dirty="0" smtClean="0"/>
              <a:t>Effectiveness: How efficient must system be in performing objectives?</a:t>
            </a:r>
          </a:p>
          <a:p>
            <a:pPr marL="720725" lvl="1" indent="-381000" eaLnBrk="1" hangingPunct="1">
              <a:lnSpc>
                <a:spcPct val="90000"/>
              </a:lnSpc>
            </a:pPr>
            <a:r>
              <a:rPr lang="en-US" sz="2000" dirty="0"/>
              <a:t>L</a:t>
            </a:r>
            <a:r>
              <a:rPr lang="en-US" sz="2000" dirty="0" smtClean="0"/>
              <a:t>ife cycle: How long will user use system?</a:t>
            </a:r>
          </a:p>
          <a:p>
            <a:pPr marL="720725" lvl="1" indent="-381000" eaLnBrk="1" hangingPunct="1">
              <a:lnSpc>
                <a:spcPct val="90000"/>
              </a:lnSpc>
            </a:pPr>
            <a:r>
              <a:rPr lang="en-US" sz="2000" dirty="0" smtClean="0"/>
              <a:t>Environment: What are environments where system is expected to operate effectively?</a:t>
            </a:r>
          </a:p>
        </p:txBody>
      </p:sp>
      <p:sp>
        <p:nvSpPr>
          <p:cNvPr id="121858" name="Rectangle 2"/>
          <p:cNvSpPr>
            <a:spLocks noGrp="1" noChangeArrowheads="1"/>
          </p:cNvSpPr>
          <p:nvPr>
            <p:ph type="title"/>
          </p:nvPr>
        </p:nvSpPr>
        <p:spPr>
          <a:xfrm>
            <a:off x="609600" y="609600"/>
            <a:ext cx="8128000" cy="604837"/>
          </a:xfrm>
        </p:spPr>
        <p:txBody>
          <a:bodyPr>
            <a:normAutofit fontScale="90000"/>
          </a:bodyPr>
          <a:lstStyle/>
          <a:p>
            <a:pPr algn="l" eaLnBrk="1" hangingPunct="1">
              <a:defRPr/>
            </a:pPr>
            <a:r>
              <a:rPr lang="en-US" b="1" dirty="0" smtClean="0">
                <a:latin typeface="+mn-lt"/>
              </a:rPr>
              <a:t>Mission Requirements</a:t>
            </a:r>
          </a:p>
        </p:txBody>
      </p:sp>
      <p:sp>
        <p:nvSpPr>
          <p:cNvPr id="124934" name="Slide Number Placeholder 6"/>
          <p:cNvSpPr>
            <a:spLocks noGrp="1"/>
          </p:cNvSpPr>
          <p:nvPr>
            <p:ph type="sldNum" sz="quarter" idx="12"/>
          </p:nvPr>
        </p:nvSpPr>
        <p:spPr/>
        <p:txBody>
          <a:bodyPr/>
          <a:lstStyle/>
          <a:p>
            <a:pPr>
              <a:defRPr/>
            </a:pPr>
            <a:fld id="{219870F5-31E3-4DB8-9FCF-4EFEA0B9B13C}" type="slidenum">
              <a:rPr lang="en-US"/>
              <a:pPr>
                <a:defRPr/>
              </a:pPr>
              <a:t>21</a:t>
            </a:fld>
            <a:endParaRPr lang="en-US"/>
          </a:p>
        </p:txBody>
      </p:sp>
    </p:spTree>
    <p:extLst>
      <p:ext uri="{BB962C8B-B14F-4D97-AF65-F5344CB8AC3E}">
        <p14:creationId xmlns:p14="http://schemas.microsoft.com/office/powerpoint/2010/main" val="273840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fade">
                                      <p:cBhvr>
                                        <p:cTn id="7" dur="20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fade">
                                      <p:cBhvr>
                                        <p:cTn id="12" dur="2000"/>
                                        <p:tgtEl>
                                          <p:spTgt spid="11776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7763">
                                            <p:txEl>
                                              <p:pRg st="2" end="2"/>
                                            </p:txEl>
                                          </p:spTgt>
                                        </p:tgtEl>
                                        <p:attrNameLst>
                                          <p:attrName>style.visibility</p:attrName>
                                        </p:attrNameLst>
                                      </p:cBhvr>
                                      <p:to>
                                        <p:strVal val="visible"/>
                                      </p:to>
                                    </p:set>
                                    <p:animEffect transition="in" filter="fade">
                                      <p:cBhvr>
                                        <p:cTn id="15" dur="2000"/>
                                        <p:tgtEl>
                                          <p:spTgt spid="11776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7763">
                                            <p:txEl>
                                              <p:pRg st="3" end="3"/>
                                            </p:txEl>
                                          </p:spTgt>
                                        </p:tgtEl>
                                        <p:attrNameLst>
                                          <p:attrName>style.visibility</p:attrName>
                                        </p:attrNameLst>
                                      </p:cBhvr>
                                      <p:to>
                                        <p:strVal val="visible"/>
                                      </p:to>
                                    </p:set>
                                    <p:animEffect transition="in" filter="fade">
                                      <p:cBhvr>
                                        <p:cTn id="18" dur="2000"/>
                                        <p:tgtEl>
                                          <p:spTgt spid="11776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763">
                                            <p:txEl>
                                              <p:pRg st="4" end="4"/>
                                            </p:txEl>
                                          </p:spTgt>
                                        </p:tgtEl>
                                        <p:attrNameLst>
                                          <p:attrName>style.visibility</p:attrName>
                                        </p:attrNameLst>
                                      </p:cBhvr>
                                      <p:to>
                                        <p:strVal val="visible"/>
                                      </p:to>
                                    </p:set>
                                    <p:animEffect transition="in" filter="fade">
                                      <p:cBhvr>
                                        <p:cTn id="21" dur="2000"/>
                                        <p:tgtEl>
                                          <p:spTgt spid="11776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7763">
                                            <p:txEl>
                                              <p:pRg st="5" end="5"/>
                                            </p:txEl>
                                          </p:spTgt>
                                        </p:tgtEl>
                                        <p:attrNameLst>
                                          <p:attrName>style.visibility</p:attrName>
                                        </p:attrNameLst>
                                      </p:cBhvr>
                                      <p:to>
                                        <p:strVal val="visible"/>
                                      </p:to>
                                    </p:set>
                                    <p:animEffect transition="in" filter="fade">
                                      <p:cBhvr>
                                        <p:cTn id="24" dur="2000"/>
                                        <p:tgtEl>
                                          <p:spTgt spid="11776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7763">
                                            <p:txEl>
                                              <p:pRg st="6" end="6"/>
                                            </p:txEl>
                                          </p:spTgt>
                                        </p:tgtEl>
                                        <p:attrNameLst>
                                          <p:attrName>style.visibility</p:attrName>
                                        </p:attrNameLst>
                                      </p:cBhvr>
                                      <p:to>
                                        <p:strVal val="visible"/>
                                      </p:to>
                                    </p:set>
                                    <p:animEffect transition="in" filter="fade">
                                      <p:cBhvr>
                                        <p:cTn id="27" dur="2000"/>
                                        <p:tgtEl>
                                          <p:spTgt spid="11776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7763">
                                            <p:txEl>
                                              <p:pRg st="7" end="7"/>
                                            </p:txEl>
                                          </p:spTgt>
                                        </p:tgtEl>
                                        <p:attrNameLst>
                                          <p:attrName>style.visibility</p:attrName>
                                        </p:attrNameLst>
                                      </p:cBhvr>
                                      <p:to>
                                        <p:strVal val="visible"/>
                                      </p:to>
                                    </p:set>
                                    <p:animEffect transition="in" filter="fade">
                                      <p:cBhvr>
                                        <p:cTn id="30" dur="2000"/>
                                        <p:tgtEl>
                                          <p:spTgt spid="11776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7763">
                                            <p:txEl>
                                              <p:pRg st="8" end="8"/>
                                            </p:txEl>
                                          </p:spTgt>
                                        </p:tgtEl>
                                        <p:attrNameLst>
                                          <p:attrName>style.visibility</p:attrName>
                                        </p:attrNameLst>
                                      </p:cBhvr>
                                      <p:to>
                                        <p:strVal val="visible"/>
                                      </p:to>
                                    </p:set>
                                    <p:animEffect transition="in" filter="fade">
                                      <p:cBhvr>
                                        <p:cTn id="33" dur="2000"/>
                                        <p:tgtEl>
                                          <p:spTgt spid="1177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9" name="Rectangle 3"/>
          <p:cNvSpPr>
            <a:spLocks noGrp="1" noChangeArrowheads="1"/>
          </p:cNvSpPr>
          <p:nvPr>
            <p:ph idx="1"/>
          </p:nvPr>
        </p:nvSpPr>
        <p:spPr>
          <a:xfrm>
            <a:off x="458788" y="1447800"/>
            <a:ext cx="8189912" cy="4892675"/>
          </a:xfrm>
        </p:spPr>
        <p:txBody>
          <a:bodyPr/>
          <a:lstStyle/>
          <a:p>
            <a:pPr marL="225425" indent="-225425" eaLnBrk="1" hangingPunct="1">
              <a:defRPr/>
            </a:pPr>
            <a:r>
              <a:rPr lang="en-US" dirty="0" smtClean="0"/>
              <a:t>Technical</a:t>
            </a:r>
          </a:p>
          <a:p>
            <a:pPr marL="573088" lvl="1" eaLnBrk="1" hangingPunct="1">
              <a:spcBef>
                <a:spcPct val="0"/>
              </a:spcBef>
              <a:defRPr/>
            </a:pPr>
            <a:r>
              <a:rPr lang="en-US" sz="2200" dirty="0" smtClean="0"/>
              <a:t>Functional</a:t>
            </a:r>
          </a:p>
          <a:p>
            <a:pPr marL="573088" lvl="1" eaLnBrk="1" hangingPunct="1">
              <a:spcBef>
                <a:spcPct val="0"/>
              </a:spcBef>
              <a:defRPr/>
            </a:pPr>
            <a:r>
              <a:rPr lang="en-US" sz="2200" dirty="0" smtClean="0"/>
              <a:t>Performance</a:t>
            </a:r>
          </a:p>
          <a:p>
            <a:pPr marL="573088" lvl="1" eaLnBrk="1" hangingPunct="1">
              <a:spcBef>
                <a:spcPct val="0"/>
              </a:spcBef>
              <a:defRPr/>
            </a:pPr>
            <a:r>
              <a:rPr lang="en-US" sz="2200" dirty="0" smtClean="0"/>
              <a:t>Physical and Environmental</a:t>
            </a:r>
          </a:p>
          <a:p>
            <a:pPr marL="573088" lvl="1" eaLnBrk="1" hangingPunct="1">
              <a:spcBef>
                <a:spcPct val="0"/>
              </a:spcBef>
              <a:defRPr/>
            </a:pPr>
            <a:r>
              <a:rPr lang="en-US" sz="2200" dirty="0" smtClean="0"/>
              <a:t>Interface</a:t>
            </a:r>
          </a:p>
          <a:p>
            <a:pPr marL="573088" lvl="1" eaLnBrk="1" hangingPunct="1">
              <a:spcBef>
                <a:spcPct val="0"/>
              </a:spcBef>
              <a:defRPr/>
            </a:pPr>
            <a:r>
              <a:rPr lang="en-US" sz="2200" dirty="0" smtClean="0"/>
              <a:t>Modes and States</a:t>
            </a:r>
          </a:p>
          <a:p>
            <a:pPr marL="573088" lvl="1" eaLnBrk="1" hangingPunct="1">
              <a:spcBef>
                <a:spcPct val="0"/>
              </a:spcBef>
              <a:defRPr/>
            </a:pPr>
            <a:r>
              <a:rPr lang="en-US" sz="2200" dirty="0" smtClean="0"/>
              <a:t>Quality Characteristics</a:t>
            </a:r>
          </a:p>
          <a:p>
            <a:pPr marL="573088" lvl="1" eaLnBrk="1" hangingPunct="1">
              <a:spcBef>
                <a:spcPct val="0"/>
              </a:spcBef>
              <a:defRPr/>
            </a:pPr>
            <a:r>
              <a:rPr lang="en-US" sz="2200" dirty="0" smtClean="0"/>
              <a:t>Production</a:t>
            </a:r>
          </a:p>
          <a:p>
            <a:pPr marL="573088" lvl="1" eaLnBrk="1" hangingPunct="1">
              <a:spcBef>
                <a:spcPct val="0"/>
              </a:spcBef>
              <a:defRPr/>
            </a:pPr>
            <a:r>
              <a:rPr lang="en-US" sz="2200" dirty="0" smtClean="0"/>
              <a:t>Constraints</a:t>
            </a:r>
          </a:p>
          <a:p>
            <a:pPr marL="573088" lvl="1" eaLnBrk="1" hangingPunct="1">
              <a:spcBef>
                <a:spcPct val="0"/>
              </a:spcBef>
              <a:defRPr/>
            </a:pPr>
            <a:r>
              <a:rPr lang="en-US" sz="2200" dirty="0" smtClean="0"/>
              <a:t>Verification and Validation</a:t>
            </a:r>
          </a:p>
        </p:txBody>
      </p:sp>
      <p:sp>
        <p:nvSpPr>
          <p:cNvPr id="123906" name="Rectangle 2"/>
          <p:cNvSpPr>
            <a:spLocks noGrp="1" noChangeArrowheads="1"/>
          </p:cNvSpPr>
          <p:nvPr>
            <p:ph type="title"/>
          </p:nvPr>
        </p:nvSpPr>
        <p:spPr>
          <a:xfrm>
            <a:off x="685800" y="685800"/>
            <a:ext cx="7886700" cy="604837"/>
          </a:xfrm>
        </p:spPr>
        <p:txBody>
          <a:bodyPr>
            <a:normAutofit fontScale="90000"/>
          </a:bodyPr>
          <a:lstStyle/>
          <a:p>
            <a:pPr algn="l" eaLnBrk="1" hangingPunct="1">
              <a:defRPr/>
            </a:pPr>
            <a:r>
              <a:rPr lang="en-US" dirty="0" smtClean="0"/>
              <a:t>Technical Requirements</a:t>
            </a:r>
          </a:p>
        </p:txBody>
      </p:sp>
      <p:sp>
        <p:nvSpPr>
          <p:cNvPr id="123911" name="Slide Number Placeholder 9"/>
          <p:cNvSpPr>
            <a:spLocks noGrp="1"/>
          </p:cNvSpPr>
          <p:nvPr>
            <p:ph type="sldNum" sz="quarter" idx="12"/>
          </p:nvPr>
        </p:nvSpPr>
        <p:spPr/>
        <p:txBody>
          <a:bodyPr/>
          <a:lstStyle/>
          <a:p>
            <a:pPr>
              <a:defRPr/>
            </a:pPr>
            <a:fld id="{FA94EBC2-B4F9-4621-B888-729AED66FA28}" type="slidenum">
              <a:rPr lang="en-US"/>
              <a:pPr>
                <a:defRPr/>
              </a:pPr>
              <a:t>22</a:t>
            </a:fld>
            <a:endParaRPr lang="en-US"/>
          </a:p>
        </p:txBody>
      </p:sp>
      <p:sp>
        <p:nvSpPr>
          <p:cNvPr id="113670" name="AutoShape 5"/>
          <p:cNvSpPr>
            <a:spLocks noChangeArrowheads="1"/>
          </p:cNvSpPr>
          <p:nvPr/>
        </p:nvSpPr>
        <p:spPr bwMode="auto">
          <a:xfrm>
            <a:off x="1828799" y="5553075"/>
            <a:ext cx="6019801" cy="596900"/>
          </a:xfrm>
          <a:prstGeom prst="bevel">
            <a:avLst>
              <a:gd name="adj" fmla="val 12500"/>
            </a:avLst>
          </a:prstGeom>
          <a:solidFill>
            <a:schemeClr val="accent1">
              <a:lumMod val="60000"/>
              <a:lumOff val="40000"/>
            </a:schemeClr>
          </a:solidFill>
          <a:ln w="12700">
            <a:solidFill>
              <a:schemeClr val="bg2"/>
            </a:solidFill>
            <a:miter lim="800000"/>
            <a:headEnd/>
            <a:tailEnd/>
          </a:ln>
        </p:spPr>
        <p:txBody>
          <a:bodyPr wrap="none" lIns="87312" tIns="42862" rIns="87312" bIns="42862" anchor="ctr"/>
          <a:lstStyle/>
          <a:p>
            <a:pPr algn="ctr">
              <a:defRPr/>
            </a:pPr>
            <a:r>
              <a:rPr lang="en-US" dirty="0" smtClean="0"/>
              <a:t>Any unidentified technical requirement is a risk</a:t>
            </a:r>
            <a:endParaRPr lang="en-US" dirty="0"/>
          </a:p>
        </p:txBody>
      </p:sp>
    </p:spTree>
    <p:extLst>
      <p:ext uri="{BB962C8B-B14F-4D97-AF65-F5344CB8AC3E}">
        <p14:creationId xmlns:p14="http://schemas.microsoft.com/office/powerpoint/2010/main" val="3441915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2000"/>
                                        <p:tgtEl>
                                          <p:spTgt spid="11673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739">
                                            <p:txEl>
                                              <p:pRg st="1" end="1"/>
                                            </p:txEl>
                                          </p:spTgt>
                                        </p:tgtEl>
                                        <p:attrNameLst>
                                          <p:attrName>style.visibility</p:attrName>
                                        </p:attrNameLst>
                                      </p:cBhvr>
                                      <p:to>
                                        <p:strVal val="visible"/>
                                      </p:to>
                                    </p:set>
                                    <p:animEffect transition="in" filter="fade">
                                      <p:cBhvr>
                                        <p:cTn id="10" dur="2000"/>
                                        <p:tgtEl>
                                          <p:spTgt spid="11673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739">
                                            <p:txEl>
                                              <p:pRg st="2" end="2"/>
                                            </p:txEl>
                                          </p:spTgt>
                                        </p:tgtEl>
                                        <p:attrNameLst>
                                          <p:attrName>style.visibility</p:attrName>
                                        </p:attrNameLst>
                                      </p:cBhvr>
                                      <p:to>
                                        <p:strVal val="visible"/>
                                      </p:to>
                                    </p:set>
                                    <p:animEffect transition="in" filter="fade">
                                      <p:cBhvr>
                                        <p:cTn id="13" dur="2000"/>
                                        <p:tgtEl>
                                          <p:spTgt spid="11673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6739">
                                            <p:txEl>
                                              <p:pRg st="3" end="3"/>
                                            </p:txEl>
                                          </p:spTgt>
                                        </p:tgtEl>
                                        <p:attrNameLst>
                                          <p:attrName>style.visibility</p:attrName>
                                        </p:attrNameLst>
                                      </p:cBhvr>
                                      <p:to>
                                        <p:strVal val="visible"/>
                                      </p:to>
                                    </p:set>
                                    <p:animEffect transition="in" filter="fade">
                                      <p:cBhvr>
                                        <p:cTn id="16" dur="2000"/>
                                        <p:tgtEl>
                                          <p:spTgt spid="11673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6739">
                                            <p:txEl>
                                              <p:pRg st="4" end="4"/>
                                            </p:txEl>
                                          </p:spTgt>
                                        </p:tgtEl>
                                        <p:attrNameLst>
                                          <p:attrName>style.visibility</p:attrName>
                                        </p:attrNameLst>
                                      </p:cBhvr>
                                      <p:to>
                                        <p:strVal val="visible"/>
                                      </p:to>
                                    </p:set>
                                    <p:animEffect transition="in" filter="fade">
                                      <p:cBhvr>
                                        <p:cTn id="19" dur="2000"/>
                                        <p:tgtEl>
                                          <p:spTgt spid="11673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6739">
                                            <p:txEl>
                                              <p:pRg st="5" end="5"/>
                                            </p:txEl>
                                          </p:spTgt>
                                        </p:tgtEl>
                                        <p:attrNameLst>
                                          <p:attrName>style.visibility</p:attrName>
                                        </p:attrNameLst>
                                      </p:cBhvr>
                                      <p:to>
                                        <p:strVal val="visible"/>
                                      </p:to>
                                    </p:set>
                                    <p:animEffect transition="in" filter="fade">
                                      <p:cBhvr>
                                        <p:cTn id="22" dur="2000"/>
                                        <p:tgtEl>
                                          <p:spTgt spid="11673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6739">
                                            <p:txEl>
                                              <p:pRg st="6" end="6"/>
                                            </p:txEl>
                                          </p:spTgt>
                                        </p:tgtEl>
                                        <p:attrNameLst>
                                          <p:attrName>style.visibility</p:attrName>
                                        </p:attrNameLst>
                                      </p:cBhvr>
                                      <p:to>
                                        <p:strVal val="visible"/>
                                      </p:to>
                                    </p:set>
                                    <p:animEffect transition="in" filter="fade">
                                      <p:cBhvr>
                                        <p:cTn id="25" dur="2000"/>
                                        <p:tgtEl>
                                          <p:spTgt spid="116739">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6739">
                                            <p:txEl>
                                              <p:pRg st="7" end="7"/>
                                            </p:txEl>
                                          </p:spTgt>
                                        </p:tgtEl>
                                        <p:attrNameLst>
                                          <p:attrName>style.visibility</p:attrName>
                                        </p:attrNameLst>
                                      </p:cBhvr>
                                      <p:to>
                                        <p:strVal val="visible"/>
                                      </p:to>
                                    </p:set>
                                    <p:animEffect transition="in" filter="fade">
                                      <p:cBhvr>
                                        <p:cTn id="28" dur="2000"/>
                                        <p:tgtEl>
                                          <p:spTgt spid="116739">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6739">
                                            <p:txEl>
                                              <p:pRg st="8" end="8"/>
                                            </p:txEl>
                                          </p:spTgt>
                                        </p:tgtEl>
                                        <p:attrNameLst>
                                          <p:attrName>style.visibility</p:attrName>
                                        </p:attrNameLst>
                                      </p:cBhvr>
                                      <p:to>
                                        <p:strVal val="visible"/>
                                      </p:to>
                                    </p:set>
                                    <p:animEffect transition="in" filter="fade">
                                      <p:cBhvr>
                                        <p:cTn id="31" dur="2000"/>
                                        <p:tgtEl>
                                          <p:spTgt spid="116739">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6739">
                                            <p:txEl>
                                              <p:pRg st="9" end="9"/>
                                            </p:txEl>
                                          </p:spTgt>
                                        </p:tgtEl>
                                        <p:attrNameLst>
                                          <p:attrName>style.visibility</p:attrName>
                                        </p:attrNameLst>
                                      </p:cBhvr>
                                      <p:to>
                                        <p:strVal val="visible"/>
                                      </p:to>
                                    </p:set>
                                    <p:animEffect transition="in" filter="fade">
                                      <p:cBhvr>
                                        <p:cTn id="34" dur="2000"/>
                                        <p:tgtEl>
                                          <p:spTgt spid="1167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Technical System Level Requirements - Examples</a:t>
            </a:r>
            <a:endParaRPr lang="en-US" dirty="0"/>
          </a:p>
        </p:txBody>
      </p:sp>
      <p:sp>
        <p:nvSpPr>
          <p:cNvPr id="3" name="Content Placeholder 2"/>
          <p:cNvSpPr>
            <a:spLocks noGrp="1"/>
          </p:cNvSpPr>
          <p:nvPr>
            <p:ph idx="1"/>
          </p:nvPr>
        </p:nvSpPr>
        <p:spPr>
          <a:xfrm>
            <a:off x="457200" y="1646237"/>
            <a:ext cx="8153400" cy="4526280"/>
          </a:xfrm>
        </p:spPr>
        <p:txBody>
          <a:bodyPr>
            <a:normAutofit/>
          </a:bodyPr>
          <a:lstStyle/>
          <a:p>
            <a:r>
              <a:rPr lang="en-US" sz="2400" dirty="0" smtClean="0"/>
              <a:t>The system shall measure tree diameter.</a:t>
            </a:r>
          </a:p>
          <a:p>
            <a:r>
              <a:rPr lang="en-US" sz="2400" dirty="0"/>
              <a:t>The system shall </a:t>
            </a:r>
            <a:r>
              <a:rPr lang="en-US" sz="2400" dirty="0" smtClean="0"/>
              <a:t>measure tree height.</a:t>
            </a:r>
            <a:endParaRPr lang="en-US" sz="2400" dirty="0"/>
          </a:p>
          <a:p>
            <a:r>
              <a:rPr lang="en-US" sz="2400" dirty="0" smtClean="0"/>
              <a:t>The system shall identify tree type.</a:t>
            </a:r>
          </a:p>
          <a:p>
            <a:r>
              <a:rPr lang="en-US" sz="2400" dirty="0" smtClean="0"/>
              <a:t>The system shall photograph the tree.</a:t>
            </a:r>
          </a:p>
          <a:p>
            <a:r>
              <a:rPr lang="en-US" sz="2400" dirty="0" smtClean="0"/>
              <a:t>The system shall geo locate the tree.</a:t>
            </a:r>
          </a:p>
          <a:p>
            <a:r>
              <a:rPr lang="en-US" sz="2400" dirty="0" smtClean="0"/>
              <a:t>The system shall display tree internal structure.</a:t>
            </a:r>
          </a:p>
          <a:p>
            <a:r>
              <a:rPr lang="en-US" sz="2400" dirty="0" smtClean="0"/>
              <a:t>The system shall record user data.</a:t>
            </a:r>
          </a:p>
          <a:p>
            <a:r>
              <a:rPr lang="en-US" sz="2400" dirty="0" smtClean="0"/>
              <a:t>The system shall be operated by one (1) person.</a:t>
            </a:r>
          </a:p>
          <a:p>
            <a:r>
              <a:rPr lang="en-US" sz="2400" dirty="0" smtClean="0"/>
              <a:t>The system shall allow creating a user license to access the database.</a:t>
            </a:r>
          </a:p>
          <a:p>
            <a:r>
              <a:rPr lang="en-US" sz="2400" dirty="0" smtClean="0"/>
              <a:t>The system shall display links to advertisers.</a:t>
            </a:r>
          </a:p>
          <a:p>
            <a:endParaRPr lang="en-US" sz="2400" dirty="0" smtClean="0"/>
          </a:p>
        </p:txBody>
      </p:sp>
      <p:sp>
        <p:nvSpPr>
          <p:cNvPr id="4" name="Slide Number Placeholder 3"/>
          <p:cNvSpPr>
            <a:spLocks noGrp="1"/>
          </p:cNvSpPr>
          <p:nvPr>
            <p:ph type="sldNum" sz="quarter" idx="12"/>
          </p:nvPr>
        </p:nvSpPr>
        <p:spPr/>
        <p:txBody>
          <a:bodyPr/>
          <a:lstStyle/>
          <a:p>
            <a:fld id="{C4F038EC-D432-4BE7-A707-4D1C7BC2EED0}" type="slidenum">
              <a:rPr lang="en-US" smtClean="0"/>
              <a:pPr/>
              <a:t>23</a:t>
            </a:fld>
            <a:endParaRPr lang="en-US" dirty="0"/>
          </a:p>
        </p:txBody>
      </p:sp>
    </p:spTree>
    <p:extLst>
      <p:ext uri="{BB962C8B-B14F-4D97-AF65-F5344CB8AC3E}">
        <p14:creationId xmlns:p14="http://schemas.microsoft.com/office/powerpoint/2010/main" val="209000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“Using Ultrasound to Detect Defects in Trees: Current Knowledge and Future Needs”; </a:t>
            </a:r>
            <a:r>
              <a:rPr lang="en-US" dirty="0" err="1" smtClean="0"/>
              <a:t>Leininger</a:t>
            </a:r>
            <a:r>
              <a:rPr lang="en-US" dirty="0" smtClean="0"/>
              <a:t>, </a:t>
            </a:r>
            <a:r>
              <a:rPr lang="en-US" dirty="0" err="1" smtClean="0"/>
              <a:t>Schmoldt</a:t>
            </a:r>
            <a:r>
              <a:rPr lang="en-US" dirty="0" smtClean="0"/>
              <a:t>, </a:t>
            </a:r>
            <a:r>
              <a:rPr lang="en-US" dirty="0" err="1" smtClean="0"/>
              <a:t>Tainter</a:t>
            </a:r>
            <a:r>
              <a:rPr lang="en-US" dirty="0" smtClean="0"/>
              <a:t>; 2001.</a:t>
            </a:r>
          </a:p>
          <a:p>
            <a:r>
              <a:rPr lang="en-US" dirty="0" smtClean="0"/>
              <a:t>“Application and Comparison of 3 </a:t>
            </a:r>
            <a:r>
              <a:rPr lang="en-US" dirty="0" err="1" smtClean="0"/>
              <a:t>Tomographic</a:t>
            </a:r>
            <a:r>
              <a:rPr lang="en-US" dirty="0" smtClean="0"/>
              <a:t> Techniques for Detection of Decay in Trees”; </a:t>
            </a:r>
            <a:r>
              <a:rPr lang="en-US" dirty="0" err="1" smtClean="0"/>
              <a:t>Nicolotti</a:t>
            </a:r>
            <a:r>
              <a:rPr lang="en-US" dirty="0" smtClean="0"/>
              <a:t>, et.al,; 2003.</a:t>
            </a:r>
          </a:p>
          <a:p>
            <a:r>
              <a:rPr lang="en-US" dirty="0" smtClean="0"/>
              <a:t>“Tree Defect Detection”, Skip Garrett.</a:t>
            </a:r>
          </a:p>
          <a:p>
            <a:r>
              <a:rPr lang="en-US" dirty="0" smtClean="0"/>
              <a:t>“Diseases, Defects, and Structural Problems”, Manfred </a:t>
            </a:r>
            <a:r>
              <a:rPr lang="en-US" dirty="0" err="1" smtClean="0"/>
              <a:t>Mielke</a:t>
            </a:r>
            <a:r>
              <a:rPr lang="en-US" dirty="0" smtClean="0"/>
              <a:t>, 2007.</a:t>
            </a:r>
          </a:p>
          <a:p>
            <a:r>
              <a:rPr lang="en-US" dirty="0" smtClean="0"/>
              <a:t>“Non-Destructive Testing (NDT) of Live Trees”, Lawrence Lawson, 2003.</a:t>
            </a:r>
            <a:endParaRPr lang="en-US" dirty="0"/>
          </a:p>
        </p:txBody>
      </p:sp>
      <p:sp>
        <p:nvSpPr>
          <p:cNvPr id="4" name="Slide Number Placeholder 3"/>
          <p:cNvSpPr>
            <a:spLocks noGrp="1"/>
          </p:cNvSpPr>
          <p:nvPr>
            <p:ph type="sldNum" sz="quarter" idx="12"/>
          </p:nvPr>
        </p:nvSpPr>
        <p:spPr/>
        <p:txBody>
          <a:bodyPr/>
          <a:lstStyle/>
          <a:p>
            <a:fld id="{C4F038EC-D432-4BE7-A707-4D1C7BC2EED0}" type="slidenum">
              <a:rPr lang="en-US" smtClean="0"/>
              <a:pPr/>
              <a:t>24</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trees cost money</a:t>
            </a:r>
            <a:endParaRPr lang="en-US" dirty="0"/>
          </a:p>
        </p:txBody>
      </p:sp>
      <p:pic>
        <p:nvPicPr>
          <p:cNvPr id="6" name="Picture 5" descr="DSCN0936"/>
          <p:cNvPicPr>
            <a:picLocks noChangeAspect="1" noChangeArrowheads="1"/>
          </p:cNvPicPr>
          <p:nvPr/>
        </p:nvPicPr>
        <p:blipFill>
          <a:blip r:embed="rId3" cstate="print"/>
          <a:srcRect/>
          <a:stretch>
            <a:fillRect/>
          </a:stretch>
        </p:blipFill>
        <p:spPr bwMode="auto">
          <a:xfrm>
            <a:off x="304800" y="3505200"/>
            <a:ext cx="4114800" cy="3085890"/>
          </a:xfrm>
          <a:prstGeom prst="rect">
            <a:avLst/>
          </a:prstGeom>
          <a:noFill/>
        </p:spPr>
      </p:pic>
      <p:pic>
        <p:nvPicPr>
          <p:cNvPr id="5" name="Picture 2" descr="Box elder"/>
          <p:cNvPicPr>
            <a:picLocks noChangeAspect="1" noChangeArrowheads="1"/>
          </p:cNvPicPr>
          <p:nvPr/>
        </p:nvPicPr>
        <p:blipFill>
          <a:blip r:embed="rId4" cstate="print"/>
          <a:srcRect/>
          <a:stretch>
            <a:fillRect/>
          </a:stretch>
        </p:blipFill>
        <p:spPr bwMode="auto">
          <a:xfrm>
            <a:off x="3810000" y="1600200"/>
            <a:ext cx="3604080" cy="2362200"/>
          </a:xfrm>
          <a:prstGeom prst="rect">
            <a:avLst/>
          </a:prstGeom>
          <a:noFill/>
        </p:spPr>
      </p:pic>
      <p:pic>
        <p:nvPicPr>
          <p:cNvPr id="7" name="Picture 3" descr="Crushed SUV cropped"/>
          <p:cNvPicPr>
            <a:picLocks noChangeAspect="1" noChangeArrowheads="1"/>
          </p:cNvPicPr>
          <p:nvPr/>
        </p:nvPicPr>
        <p:blipFill>
          <a:blip r:embed="rId5" cstate="print"/>
          <a:srcRect/>
          <a:stretch>
            <a:fillRect/>
          </a:stretch>
        </p:blipFill>
        <p:spPr bwMode="auto">
          <a:xfrm>
            <a:off x="4419600" y="3429000"/>
            <a:ext cx="4173538" cy="3151862"/>
          </a:xfrm>
          <a:prstGeom prst="rect">
            <a:avLst/>
          </a:prstGeom>
          <a:noFill/>
        </p:spPr>
      </p:pic>
      <p:pic>
        <p:nvPicPr>
          <p:cNvPr id="8" name="Picture 2" descr="Crushed jag 2"/>
          <p:cNvPicPr>
            <a:picLocks noChangeAspect="1" noChangeArrowheads="1"/>
          </p:cNvPicPr>
          <p:nvPr/>
        </p:nvPicPr>
        <p:blipFill>
          <a:blip r:embed="rId6" cstate="print"/>
          <a:srcRect/>
          <a:stretch>
            <a:fillRect/>
          </a:stretch>
        </p:blipFill>
        <p:spPr bwMode="auto">
          <a:xfrm>
            <a:off x="533400" y="1600200"/>
            <a:ext cx="3773488" cy="2472815"/>
          </a:xfrm>
          <a:prstGeom prst="rect">
            <a:avLst/>
          </a:prstGeom>
          <a:noFill/>
        </p:spPr>
      </p:pic>
      <p:sp>
        <p:nvSpPr>
          <p:cNvPr id="9" name="Slide Number Placeholder 8"/>
          <p:cNvSpPr>
            <a:spLocks noGrp="1"/>
          </p:cNvSpPr>
          <p:nvPr>
            <p:ph type="sldNum" sz="quarter" idx="12"/>
          </p:nvPr>
        </p:nvSpPr>
        <p:spPr/>
        <p:txBody>
          <a:bodyPr/>
          <a:lstStyle/>
          <a:p>
            <a:fld id="{C4F038EC-D432-4BE7-A707-4D1C7BC2EED0}"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1143000"/>
          </a:xfrm>
        </p:spPr>
        <p:txBody>
          <a:bodyPr>
            <a:normAutofit fontScale="90000"/>
          </a:bodyPr>
          <a:lstStyle/>
          <a:p>
            <a:pPr algn="l"/>
            <a:r>
              <a:rPr lang="en-US" dirty="0" smtClean="0"/>
              <a:t>Carpenter Ants - Cause or Effect?</a:t>
            </a:r>
            <a:endParaRPr lang="en-US" dirty="0"/>
          </a:p>
        </p:txBody>
      </p:sp>
      <p:sp>
        <p:nvSpPr>
          <p:cNvPr id="3" name="Content Placeholder 2"/>
          <p:cNvSpPr>
            <a:spLocks noGrp="1"/>
          </p:cNvSpPr>
          <p:nvPr>
            <p:ph idx="1"/>
          </p:nvPr>
        </p:nvSpPr>
        <p:spPr/>
        <p:txBody>
          <a:bodyPr>
            <a:normAutofit/>
          </a:bodyPr>
          <a:lstStyle/>
          <a:p>
            <a:r>
              <a:rPr lang="en-US" dirty="0" smtClean="0"/>
              <a:t>Trees attacked by carpenter ants are usually under stress</a:t>
            </a:r>
          </a:p>
          <a:p>
            <a:r>
              <a:rPr lang="en-US" dirty="0" smtClean="0"/>
              <a:t>The tree's primary problem is moisture or decay </a:t>
            </a:r>
          </a:p>
          <a:p>
            <a:r>
              <a:rPr lang="en-US" dirty="0" smtClean="0"/>
              <a:t>The carpenter ants are not the cause of the tree's decline but an effect</a:t>
            </a:r>
          </a:p>
          <a:p>
            <a:r>
              <a:rPr lang="en-US" dirty="0" smtClean="0"/>
              <a:t>They reduce the physical strength of the tree and quality of the wood.</a:t>
            </a:r>
          </a:p>
          <a:p>
            <a:r>
              <a:rPr lang="en-US" dirty="0" smtClean="0"/>
              <a:t>Either way, the tree is in decline</a:t>
            </a:r>
          </a:p>
          <a:p>
            <a:endParaRPr lang="en-US" dirty="0"/>
          </a:p>
        </p:txBody>
      </p:sp>
      <p:sp>
        <p:nvSpPr>
          <p:cNvPr id="4" name="Slide Number Placeholder 3"/>
          <p:cNvSpPr>
            <a:spLocks noGrp="1"/>
          </p:cNvSpPr>
          <p:nvPr>
            <p:ph type="sldNum" sz="quarter" idx="12"/>
          </p:nvPr>
        </p:nvSpPr>
        <p:spPr/>
        <p:txBody>
          <a:bodyPr/>
          <a:lstStyle/>
          <a:p>
            <a:fld id="{C4F038EC-D432-4BE7-A707-4D1C7BC2EED0}"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Carpenter ant galleries – 12 inch diameter oak – After Irene</a:t>
            </a:r>
            <a:endParaRPr lang="en-US" dirty="0"/>
          </a:p>
        </p:txBody>
      </p:sp>
      <p:pic>
        <p:nvPicPr>
          <p:cNvPr id="7" name="Content Placeholder 6" descr="tree_crawley_irene 1.jpg"/>
          <p:cNvPicPr>
            <a:picLocks noGrp="1" noChangeAspect="1"/>
          </p:cNvPicPr>
          <p:nvPr>
            <p:ph idx="1"/>
          </p:nvPr>
        </p:nvPicPr>
        <p:blipFill>
          <a:blip r:embed="rId3" cstate="print"/>
          <a:stretch>
            <a:fillRect/>
          </a:stretch>
        </p:blipFill>
        <p:spPr>
          <a:xfrm>
            <a:off x="555879" y="1646238"/>
            <a:ext cx="8032241" cy="4525962"/>
          </a:xfrm>
        </p:spPr>
      </p:pic>
      <p:sp>
        <p:nvSpPr>
          <p:cNvPr id="5" name="Oval 4"/>
          <p:cNvSpPr/>
          <p:nvPr/>
        </p:nvSpPr>
        <p:spPr bwMode="auto">
          <a:xfrm>
            <a:off x="3048000" y="1828800"/>
            <a:ext cx="3429000" cy="4343400"/>
          </a:xfrm>
          <a:prstGeom prst="ellipse">
            <a:avLst/>
          </a:prstGeom>
          <a:noFill/>
          <a:ln w="5715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FF0000"/>
              </a:solidFill>
              <a:effectLst/>
              <a:latin typeface="Times New Roman" pitchFamily="18" charset="0"/>
            </a:endParaRPr>
          </a:p>
        </p:txBody>
      </p:sp>
      <p:sp>
        <p:nvSpPr>
          <p:cNvPr id="6" name="TextBox 5"/>
          <p:cNvSpPr txBox="1"/>
          <p:nvPr/>
        </p:nvSpPr>
        <p:spPr>
          <a:xfrm>
            <a:off x="609600" y="1905000"/>
            <a:ext cx="2286000" cy="923330"/>
          </a:xfrm>
          <a:prstGeom prst="rect">
            <a:avLst/>
          </a:prstGeom>
          <a:solidFill>
            <a:schemeClr val="accent1"/>
          </a:solidFill>
        </p:spPr>
        <p:txBody>
          <a:bodyPr wrap="square" rtlCol="0">
            <a:spAutoFit/>
          </a:bodyPr>
          <a:lstStyle/>
          <a:p>
            <a:r>
              <a:rPr lang="en-US" dirty="0" smtClean="0"/>
              <a:t>This tree had no exterior indication of structural decay.</a:t>
            </a:r>
            <a:endParaRPr lang="en-US" dirty="0"/>
          </a:p>
        </p:txBody>
      </p:sp>
      <p:sp>
        <p:nvSpPr>
          <p:cNvPr id="8" name="Content Placeholder 2"/>
          <p:cNvSpPr txBox="1">
            <a:spLocks/>
          </p:cNvSpPr>
          <p:nvPr/>
        </p:nvSpPr>
        <p:spPr bwMode="auto">
          <a:xfrm>
            <a:off x="609600" y="4114800"/>
            <a:ext cx="2362200" cy="1752600"/>
          </a:xfrm>
          <a:prstGeom prst="rect">
            <a:avLst/>
          </a:prstGeom>
          <a:solidFill>
            <a:schemeClr val="accent1"/>
          </a:solidFill>
          <a:ln w="9525">
            <a:noFill/>
            <a:miter lim="800000"/>
            <a:headEnd/>
            <a:tailEnd/>
          </a:ln>
        </p:spPr>
        <p:txBody>
          <a:bodyPr vert="horz" wrap="square" lIns="91440" tIns="45720" rIns="91440" bIns="45720" numCol="1" anchor="t" anchorCtr="0" compatLnSpc="1">
            <a:prstTxWarp prst="textNoShape">
              <a:avLst/>
            </a:prstTxWarp>
          </a:bodyPr>
          <a:lstStyle/>
          <a:p>
            <a:pPr marR="0" lvl="0" indent="3175" defTabSz="914400" rtl="0" eaLnBrk="1" fontAlgn="base" latinLnBrk="0" hangingPunct="1">
              <a:lnSpc>
                <a:spcPct val="100000"/>
              </a:lnSpc>
              <a:spcBef>
                <a:spcPct val="20000"/>
              </a:spcBef>
              <a:spcAft>
                <a:spcPct val="0"/>
              </a:spcAft>
              <a:buClr>
                <a:srgbClr val="008000"/>
              </a:buClr>
              <a:buSzPct val="75000"/>
              <a:tabLst/>
              <a:defRPr/>
            </a:pPr>
            <a:r>
              <a:rPr kumimoji="1" lang="en-US" kern="0" dirty="0" smtClean="0"/>
              <a:t>Typically, c</a:t>
            </a:r>
            <a:r>
              <a:rPr kumimoji="1" lang="en-US" i="0" u="none" strike="noStrike" kern="0" cap="none" spc="0" normalizeH="0" baseline="0" noProof="0" dirty="0" err="1" smtClean="0">
                <a:ln>
                  <a:noFill/>
                </a:ln>
                <a:solidFill>
                  <a:schemeClr val="tx1"/>
                </a:solidFill>
                <a:effectLst/>
                <a:uLnTx/>
                <a:uFillTx/>
                <a:latin typeface="+mn-lt"/>
                <a:ea typeface="+mn-ea"/>
                <a:cs typeface="+mn-cs"/>
              </a:rPr>
              <a:t>arpenter</a:t>
            </a:r>
            <a:r>
              <a:rPr kumimoji="1" lang="en-US" i="0" u="none" strike="noStrike" kern="0" cap="none" spc="0" normalizeH="0" baseline="0" noProof="0" dirty="0" smtClean="0">
                <a:ln>
                  <a:noFill/>
                </a:ln>
                <a:solidFill>
                  <a:schemeClr val="tx1"/>
                </a:solidFill>
                <a:effectLst/>
                <a:uLnTx/>
                <a:uFillTx/>
                <a:latin typeface="+mn-lt"/>
                <a:ea typeface="+mn-ea"/>
                <a:cs typeface="+mn-cs"/>
              </a:rPr>
              <a:t> ants attack</a:t>
            </a:r>
            <a:r>
              <a:rPr kumimoji="1" lang="en-US" i="0" u="none" strike="noStrike" kern="0" cap="none" spc="0" normalizeH="0" noProof="0" dirty="0" smtClean="0">
                <a:ln>
                  <a:noFill/>
                </a:ln>
                <a:solidFill>
                  <a:schemeClr val="tx1"/>
                </a:solidFill>
                <a:effectLst/>
                <a:uLnTx/>
                <a:uFillTx/>
                <a:latin typeface="+mn-lt"/>
                <a:ea typeface="+mn-ea"/>
                <a:cs typeface="+mn-cs"/>
              </a:rPr>
              <a:t> below the crown of the tree and build tunnels and galleries vertically.</a:t>
            </a:r>
            <a:endParaRPr kumimoji="1" lang="en-US" i="0" u="none" strike="noStrike" kern="0" cap="none" spc="0" normalizeH="0" baseline="0" noProof="0" dirty="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fld id="{C4F038EC-D432-4BE7-A707-4D1C7BC2EED0}"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White Pine Stumps – Aug 2013</a:t>
            </a:r>
            <a:endParaRPr lang="en-US" dirty="0"/>
          </a:p>
        </p:txBody>
      </p:sp>
      <p:sp>
        <p:nvSpPr>
          <p:cNvPr id="6" name="TextBox 5"/>
          <p:cNvSpPr txBox="1"/>
          <p:nvPr/>
        </p:nvSpPr>
        <p:spPr>
          <a:xfrm>
            <a:off x="609600" y="1600200"/>
            <a:ext cx="8001000" cy="646331"/>
          </a:xfrm>
          <a:prstGeom prst="rect">
            <a:avLst/>
          </a:prstGeom>
          <a:solidFill>
            <a:schemeClr val="accent1"/>
          </a:solidFill>
        </p:spPr>
        <p:txBody>
          <a:bodyPr wrap="square" rtlCol="0">
            <a:spAutoFit/>
          </a:bodyPr>
          <a:lstStyle/>
          <a:p>
            <a:r>
              <a:rPr lang="en-US" dirty="0" smtClean="0"/>
              <a:t>Which tree(s) do you think exhibited external indications of cavities or infestations?</a:t>
            </a:r>
            <a:endParaRPr lang="en-US" dirty="0"/>
          </a:p>
        </p:txBody>
      </p:sp>
      <p:sp>
        <p:nvSpPr>
          <p:cNvPr id="9" name="Slide Number Placeholder 8"/>
          <p:cNvSpPr>
            <a:spLocks noGrp="1"/>
          </p:cNvSpPr>
          <p:nvPr>
            <p:ph type="sldNum" sz="quarter" idx="12"/>
          </p:nvPr>
        </p:nvSpPr>
        <p:spPr/>
        <p:txBody>
          <a:bodyPr/>
          <a:lstStyle/>
          <a:p>
            <a:fld id="{C4F038EC-D432-4BE7-A707-4D1C7BC2EED0}" type="slidenum">
              <a:rPr lang="en-US" smtClean="0"/>
              <a:pPr/>
              <a:t>6</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362200"/>
            <a:ext cx="2209800" cy="16573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2362200"/>
            <a:ext cx="2133600" cy="16002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4267200"/>
            <a:ext cx="1600200" cy="21336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4267200"/>
            <a:ext cx="1600200" cy="21336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4267200"/>
            <a:ext cx="1600200" cy="21336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9800" y="4267200"/>
            <a:ext cx="1600200" cy="213360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5981700" y="2095500"/>
            <a:ext cx="1600200" cy="2133600"/>
          </a:xfrm>
          <a:prstGeom prst="rect">
            <a:avLst/>
          </a:prstGeom>
        </p:spPr>
      </p:pic>
      <p:sp>
        <p:nvSpPr>
          <p:cNvPr id="16" name="TextBox 15"/>
          <p:cNvSpPr txBox="1"/>
          <p:nvPr/>
        </p:nvSpPr>
        <p:spPr>
          <a:xfrm>
            <a:off x="609600" y="2362200"/>
            <a:ext cx="439544" cy="646331"/>
          </a:xfrm>
          <a:prstGeom prst="rect">
            <a:avLst/>
          </a:prstGeom>
          <a:noFill/>
        </p:spPr>
        <p:txBody>
          <a:bodyPr wrap="none" rtlCol="0">
            <a:spAutoFit/>
          </a:bodyPr>
          <a:lstStyle/>
          <a:p>
            <a:r>
              <a:rPr lang="en-US" sz="3600" b="1" dirty="0" smtClean="0"/>
              <a:t>1</a:t>
            </a:r>
            <a:endParaRPr lang="en-US" sz="3600" b="1" dirty="0"/>
          </a:p>
        </p:txBody>
      </p:sp>
      <p:sp>
        <p:nvSpPr>
          <p:cNvPr id="17" name="TextBox 16"/>
          <p:cNvSpPr txBox="1"/>
          <p:nvPr/>
        </p:nvSpPr>
        <p:spPr>
          <a:xfrm>
            <a:off x="3124200" y="2362200"/>
            <a:ext cx="439544" cy="646331"/>
          </a:xfrm>
          <a:prstGeom prst="rect">
            <a:avLst/>
          </a:prstGeom>
          <a:noFill/>
        </p:spPr>
        <p:txBody>
          <a:bodyPr wrap="none" rtlCol="0">
            <a:spAutoFit/>
          </a:bodyPr>
          <a:lstStyle/>
          <a:p>
            <a:r>
              <a:rPr lang="en-US" sz="3600" b="1" dirty="0"/>
              <a:t>2</a:t>
            </a:r>
          </a:p>
        </p:txBody>
      </p:sp>
      <p:sp>
        <p:nvSpPr>
          <p:cNvPr id="18" name="TextBox 17"/>
          <p:cNvSpPr txBox="1"/>
          <p:nvPr/>
        </p:nvSpPr>
        <p:spPr>
          <a:xfrm>
            <a:off x="5715000" y="2362200"/>
            <a:ext cx="439544" cy="646331"/>
          </a:xfrm>
          <a:prstGeom prst="rect">
            <a:avLst/>
          </a:prstGeom>
          <a:noFill/>
        </p:spPr>
        <p:txBody>
          <a:bodyPr wrap="none" rtlCol="0">
            <a:spAutoFit/>
          </a:bodyPr>
          <a:lstStyle/>
          <a:p>
            <a:r>
              <a:rPr lang="en-US" sz="3600" b="1" dirty="0"/>
              <a:t>3</a:t>
            </a:r>
          </a:p>
        </p:txBody>
      </p:sp>
      <p:sp>
        <p:nvSpPr>
          <p:cNvPr id="19" name="TextBox 18"/>
          <p:cNvSpPr txBox="1"/>
          <p:nvPr/>
        </p:nvSpPr>
        <p:spPr>
          <a:xfrm>
            <a:off x="609600" y="4267200"/>
            <a:ext cx="439544" cy="646331"/>
          </a:xfrm>
          <a:prstGeom prst="rect">
            <a:avLst/>
          </a:prstGeom>
          <a:noFill/>
        </p:spPr>
        <p:txBody>
          <a:bodyPr wrap="none" rtlCol="0">
            <a:spAutoFit/>
          </a:bodyPr>
          <a:lstStyle/>
          <a:p>
            <a:r>
              <a:rPr lang="en-US" sz="3600" b="1" dirty="0"/>
              <a:t>4</a:t>
            </a:r>
          </a:p>
        </p:txBody>
      </p:sp>
      <p:sp>
        <p:nvSpPr>
          <p:cNvPr id="20" name="TextBox 19"/>
          <p:cNvSpPr txBox="1"/>
          <p:nvPr/>
        </p:nvSpPr>
        <p:spPr>
          <a:xfrm>
            <a:off x="2514600" y="4267200"/>
            <a:ext cx="439544" cy="646331"/>
          </a:xfrm>
          <a:prstGeom prst="rect">
            <a:avLst/>
          </a:prstGeom>
          <a:noFill/>
        </p:spPr>
        <p:txBody>
          <a:bodyPr wrap="none" rtlCol="0">
            <a:spAutoFit/>
          </a:bodyPr>
          <a:lstStyle/>
          <a:p>
            <a:r>
              <a:rPr lang="en-US" sz="3600" b="1" dirty="0"/>
              <a:t>5</a:t>
            </a:r>
          </a:p>
        </p:txBody>
      </p:sp>
      <p:sp>
        <p:nvSpPr>
          <p:cNvPr id="21" name="TextBox 20"/>
          <p:cNvSpPr txBox="1"/>
          <p:nvPr/>
        </p:nvSpPr>
        <p:spPr>
          <a:xfrm>
            <a:off x="4361056" y="4267200"/>
            <a:ext cx="439544" cy="646331"/>
          </a:xfrm>
          <a:prstGeom prst="rect">
            <a:avLst/>
          </a:prstGeom>
          <a:noFill/>
        </p:spPr>
        <p:txBody>
          <a:bodyPr wrap="none" rtlCol="0">
            <a:spAutoFit/>
          </a:bodyPr>
          <a:lstStyle/>
          <a:p>
            <a:r>
              <a:rPr lang="en-US" sz="3600" b="1" dirty="0"/>
              <a:t>6</a:t>
            </a:r>
          </a:p>
        </p:txBody>
      </p:sp>
      <p:sp>
        <p:nvSpPr>
          <p:cNvPr id="22" name="TextBox 21"/>
          <p:cNvSpPr txBox="1"/>
          <p:nvPr/>
        </p:nvSpPr>
        <p:spPr>
          <a:xfrm>
            <a:off x="6266056" y="4191000"/>
            <a:ext cx="439544" cy="646331"/>
          </a:xfrm>
          <a:prstGeom prst="rect">
            <a:avLst/>
          </a:prstGeom>
          <a:noFill/>
        </p:spPr>
        <p:txBody>
          <a:bodyPr wrap="none" rtlCol="0">
            <a:spAutoFit/>
          </a:bodyPr>
          <a:lstStyle/>
          <a:p>
            <a:r>
              <a:rPr lang="en-US" sz="3600" b="1" dirty="0"/>
              <a:t>7</a:t>
            </a:r>
          </a:p>
        </p:txBody>
      </p:sp>
    </p:spTree>
    <p:extLst>
      <p:ext uri="{BB962C8B-B14F-4D97-AF65-F5344CB8AC3E}">
        <p14:creationId xmlns:p14="http://schemas.microsoft.com/office/powerpoint/2010/main" val="300887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Decay (Disease) Detectors</a:t>
            </a:r>
            <a:endParaRPr lang="en-US" dirty="0"/>
          </a:p>
        </p:txBody>
      </p:sp>
      <p:sp>
        <p:nvSpPr>
          <p:cNvPr id="3" name="Content Placeholder 2"/>
          <p:cNvSpPr>
            <a:spLocks noGrp="1"/>
          </p:cNvSpPr>
          <p:nvPr>
            <p:ph idx="1"/>
          </p:nvPr>
        </p:nvSpPr>
        <p:spPr>
          <a:xfrm>
            <a:off x="457200" y="1447800"/>
            <a:ext cx="8229600" cy="5211764"/>
          </a:xfrm>
        </p:spPr>
        <p:txBody>
          <a:bodyPr>
            <a:normAutofit fontScale="85000" lnSpcReduction="20000"/>
          </a:bodyPr>
          <a:lstStyle/>
          <a:p>
            <a:r>
              <a:rPr lang="en-US" dirty="0" smtClean="0"/>
              <a:t>‘Sounding’ – simple </a:t>
            </a:r>
          </a:p>
          <a:p>
            <a:pPr lvl="1"/>
            <a:r>
              <a:rPr lang="en-US" dirty="0" smtClean="0"/>
              <a:t>striking a tree with a mallet &amp; listen for change in pitch</a:t>
            </a:r>
          </a:p>
          <a:p>
            <a:pPr lvl="1"/>
            <a:r>
              <a:rPr lang="en-US" dirty="0" smtClean="0"/>
              <a:t>tends to underestimate the extent of decay</a:t>
            </a:r>
          </a:p>
          <a:p>
            <a:pPr lvl="1"/>
            <a:r>
              <a:rPr lang="en-US" dirty="0" smtClean="0"/>
              <a:t>not refined enough to distinguish between sound wood and incipient decay</a:t>
            </a:r>
          </a:p>
          <a:p>
            <a:r>
              <a:rPr lang="en-US" dirty="0" smtClean="0"/>
              <a:t>Chemical – complex</a:t>
            </a:r>
          </a:p>
          <a:p>
            <a:pPr lvl="1"/>
            <a:r>
              <a:rPr lang="en-US" dirty="0" smtClean="0"/>
              <a:t>Based on detecting acetic acid and other fatty acids</a:t>
            </a:r>
          </a:p>
          <a:p>
            <a:pPr lvl="1"/>
            <a:r>
              <a:rPr lang="en-US" dirty="0" smtClean="0"/>
              <a:t>Requires incremental coring</a:t>
            </a:r>
          </a:p>
          <a:p>
            <a:pPr lvl="1"/>
            <a:r>
              <a:rPr lang="en-US" dirty="0" smtClean="0"/>
              <a:t>Damages the tree, creating wounds in the bark and cambium.</a:t>
            </a:r>
          </a:p>
          <a:p>
            <a:r>
              <a:rPr lang="en-US" dirty="0" smtClean="0"/>
              <a:t>Tomography – complex </a:t>
            </a:r>
          </a:p>
          <a:p>
            <a:pPr lvl="1"/>
            <a:r>
              <a:rPr lang="en-US" dirty="0" smtClean="0"/>
              <a:t>Ultrasonic</a:t>
            </a:r>
          </a:p>
          <a:p>
            <a:pPr lvl="2"/>
            <a:r>
              <a:rPr lang="en-US" dirty="0" smtClean="0"/>
              <a:t>Most promising method</a:t>
            </a:r>
          </a:p>
          <a:p>
            <a:pPr lvl="2"/>
            <a:r>
              <a:rPr lang="en-US" dirty="0" smtClean="0"/>
              <a:t>Measures signal Time Of Flight (TOF)</a:t>
            </a:r>
          </a:p>
          <a:p>
            <a:pPr lvl="2"/>
            <a:r>
              <a:rPr lang="en-US" dirty="0" smtClean="0"/>
              <a:t>Function of tree diameter &amp; species</a:t>
            </a:r>
          </a:p>
          <a:p>
            <a:pPr lvl="2"/>
            <a:r>
              <a:rPr lang="en-US" dirty="0" smtClean="0"/>
              <a:t>Can inflict damaging wounds to tree</a:t>
            </a:r>
          </a:p>
          <a:p>
            <a:endParaRPr lang="en-US" dirty="0" smtClean="0"/>
          </a:p>
        </p:txBody>
      </p:sp>
      <p:sp>
        <p:nvSpPr>
          <p:cNvPr id="4" name="Slide Number Placeholder 3"/>
          <p:cNvSpPr>
            <a:spLocks noGrp="1"/>
          </p:cNvSpPr>
          <p:nvPr>
            <p:ph type="sldNum" sz="quarter" idx="12"/>
          </p:nvPr>
        </p:nvSpPr>
        <p:spPr/>
        <p:txBody>
          <a:bodyPr/>
          <a:lstStyle/>
          <a:p>
            <a:fld id="{C4F038EC-D432-4BE7-A707-4D1C7BC2EED0}"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Methods</a:t>
            </a:r>
            <a:endParaRPr lang="en-US" dirty="0"/>
          </a:p>
        </p:txBody>
      </p:sp>
      <p:pic>
        <p:nvPicPr>
          <p:cNvPr id="4" name="Content Placeholder 3" descr="arborist methods.jpg"/>
          <p:cNvPicPr>
            <a:picLocks noGrp="1" noChangeAspect="1"/>
          </p:cNvPicPr>
          <p:nvPr>
            <p:ph idx="1"/>
          </p:nvPr>
        </p:nvPicPr>
        <p:blipFill>
          <a:blip r:embed="rId3" cstate="print"/>
          <a:stretch>
            <a:fillRect/>
          </a:stretch>
        </p:blipFill>
        <p:spPr>
          <a:xfrm>
            <a:off x="457200" y="3505200"/>
            <a:ext cx="8229600" cy="2956630"/>
          </a:xfrm>
          <a:effectLst>
            <a:outerShdw blurRad="50800" dist="38100" dir="2700000" algn="tl" rotWithShape="0">
              <a:prstClr val="black">
                <a:alpha val="40000"/>
              </a:prstClr>
            </a:outerShdw>
          </a:effectLst>
        </p:spPr>
      </p:pic>
      <p:sp>
        <p:nvSpPr>
          <p:cNvPr id="5" name="Content Placeholder 2"/>
          <p:cNvSpPr txBox="1">
            <a:spLocks/>
          </p:cNvSpPr>
          <p:nvPr/>
        </p:nvSpPr>
        <p:spPr>
          <a:xfrm>
            <a:off x="152400" y="1600200"/>
            <a:ext cx="8763000" cy="4800600"/>
          </a:xfrm>
          <a:prstGeom prst="rect">
            <a:avLst/>
          </a:prstGeom>
        </p:spPr>
        <p:txBody>
          <a:bodyPr>
            <a:normAutofit/>
          </a:bodyPr>
          <a:lstStyle/>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Most are invasive and damage the tree</a:t>
            </a:r>
            <a:endParaRPr lang="en-US" sz="2800" dirty="0" smtClean="0"/>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Require multiple tools,</a:t>
            </a:r>
            <a:r>
              <a:rPr kumimoji="0" lang="en-US" sz="2800" b="0" i="0" u="none" strike="noStrike" kern="1200" cap="none" spc="0" normalizeH="0" noProof="0" dirty="0" smtClean="0">
                <a:ln>
                  <a:noFill/>
                </a:ln>
                <a:solidFill>
                  <a:schemeClr val="tx1"/>
                </a:solidFill>
                <a:effectLst/>
                <a:uLnTx/>
                <a:uFillTx/>
                <a:latin typeface="+mn-lt"/>
                <a:ea typeface="+mn-ea"/>
                <a:cs typeface="+mn-cs"/>
              </a:rPr>
              <a:t> techniques, and skills</a:t>
            </a:r>
          </a:p>
          <a:p>
            <a:pPr marL="292100" marR="0" lvl="0" indent="-292100" algn="l" defTabSz="914400" rtl="0" eaLnBrk="1" fontAlgn="auto" latinLnBrk="0" hangingPunct="1">
              <a:lnSpc>
                <a:spcPct val="100000"/>
              </a:lnSpc>
              <a:spcBef>
                <a:spcPts val="0"/>
              </a:spcBef>
              <a:spcAft>
                <a:spcPts val="0"/>
              </a:spcAft>
              <a:buClr>
                <a:schemeClr val="accent1"/>
              </a:buClr>
              <a:buSzPct val="70000"/>
              <a:buFont typeface="Wingdings 2"/>
              <a:buChar char=""/>
              <a:tabLst/>
              <a:defRPr/>
            </a:pPr>
            <a:r>
              <a:rPr lang="en-US" sz="2800" baseline="0" dirty="0" smtClean="0"/>
              <a:t>“Not user friendly;</a:t>
            </a:r>
            <a:r>
              <a:rPr lang="en-US" sz="2800" dirty="0" smtClean="0"/>
              <a:t> </a:t>
            </a:r>
            <a:r>
              <a:rPr lang="en-US" sz="2800" baseline="0" dirty="0" smtClean="0"/>
              <a:t>not easily interpreted; no simple data acquisition</a:t>
            </a:r>
            <a:r>
              <a:rPr lang="en-US" sz="2800" dirty="0" smtClean="0"/>
              <a:t> and distribution.”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C4F038EC-D432-4BE7-A707-4D1C7BC2EED0}"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Ultrasonic Discrimination</a:t>
            </a:r>
            <a:endParaRPr lang="en-US" dirty="0"/>
          </a:p>
        </p:txBody>
      </p:sp>
      <p:sp>
        <p:nvSpPr>
          <p:cNvPr id="4" name="Content Placeholder 3"/>
          <p:cNvSpPr>
            <a:spLocks noGrp="1"/>
          </p:cNvSpPr>
          <p:nvPr>
            <p:ph sz="half" idx="1"/>
          </p:nvPr>
        </p:nvSpPr>
        <p:spPr>
          <a:xfrm>
            <a:off x="4495800" y="1676400"/>
            <a:ext cx="4038600" cy="4526280"/>
          </a:xfrm>
        </p:spPr>
        <p:txBody>
          <a:bodyPr/>
          <a:lstStyle/>
          <a:p>
            <a:r>
              <a:rPr lang="en-US" dirty="0" smtClean="0"/>
              <a:t>Waveform A shows the energy amplitude (volts) versus time (microseconds) for sound wood.</a:t>
            </a:r>
          </a:p>
          <a:p>
            <a:endParaRPr lang="en-US" dirty="0" smtClean="0"/>
          </a:p>
          <a:p>
            <a:r>
              <a:rPr lang="en-US" dirty="0" smtClean="0"/>
              <a:t>Waveform B shows advanced decay or a hole.</a:t>
            </a:r>
            <a:endParaRPr lang="en-US" dirty="0"/>
          </a:p>
        </p:txBody>
      </p:sp>
      <p:grpSp>
        <p:nvGrpSpPr>
          <p:cNvPr id="31" name="Group 30"/>
          <p:cNvGrpSpPr/>
          <p:nvPr/>
        </p:nvGrpSpPr>
        <p:grpSpPr>
          <a:xfrm>
            <a:off x="685801" y="1981200"/>
            <a:ext cx="3581400" cy="2121932"/>
            <a:chOff x="685801" y="1981200"/>
            <a:chExt cx="3581400" cy="2121932"/>
          </a:xfrm>
        </p:grpSpPr>
        <p:cxnSp>
          <p:nvCxnSpPr>
            <p:cNvPr id="6" name="Straight Connector 5"/>
            <p:cNvCxnSpPr/>
            <p:nvPr/>
          </p:nvCxnSpPr>
          <p:spPr bwMode="auto">
            <a:xfrm>
              <a:off x="1143001" y="1981200"/>
              <a:ext cx="0" cy="167640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8" name="Straight Connector 7"/>
            <p:cNvCxnSpPr/>
            <p:nvPr/>
          </p:nvCxnSpPr>
          <p:spPr bwMode="auto">
            <a:xfrm>
              <a:off x="1143001" y="3657600"/>
              <a:ext cx="3124200" cy="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12" name="Straight Connector 11"/>
            <p:cNvCxnSpPr/>
            <p:nvPr/>
          </p:nvCxnSpPr>
          <p:spPr bwMode="auto">
            <a:xfrm>
              <a:off x="1219201" y="1981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1219201" y="2362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4" name="Straight Connector 13"/>
            <p:cNvCxnSpPr/>
            <p:nvPr/>
          </p:nvCxnSpPr>
          <p:spPr bwMode="auto">
            <a:xfrm>
              <a:off x="1219201" y="3124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1219201" y="3505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TextBox 15"/>
            <p:cNvSpPr txBox="1"/>
            <p:nvPr/>
          </p:nvSpPr>
          <p:spPr>
            <a:xfrm rot="16200000">
              <a:off x="265173" y="2554228"/>
              <a:ext cx="1210588" cy="369332"/>
            </a:xfrm>
            <a:prstGeom prst="rect">
              <a:avLst/>
            </a:prstGeom>
            <a:noFill/>
          </p:spPr>
          <p:txBody>
            <a:bodyPr wrap="none" rtlCol="0">
              <a:spAutoFit/>
            </a:bodyPr>
            <a:lstStyle/>
            <a:p>
              <a:r>
                <a:rPr lang="en-US" dirty="0" smtClean="0"/>
                <a:t>Amplitude</a:t>
              </a:r>
              <a:endParaRPr lang="en-US" dirty="0"/>
            </a:p>
          </p:txBody>
        </p:sp>
        <p:sp>
          <p:nvSpPr>
            <p:cNvPr id="17" name="TextBox 16"/>
            <p:cNvSpPr txBox="1"/>
            <p:nvPr/>
          </p:nvSpPr>
          <p:spPr>
            <a:xfrm>
              <a:off x="2133600" y="3733800"/>
              <a:ext cx="689035" cy="369332"/>
            </a:xfrm>
            <a:prstGeom prst="rect">
              <a:avLst/>
            </a:prstGeom>
            <a:noFill/>
          </p:spPr>
          <p:txBody>
            <a:bodyPr wrap="none" rtlCol="0">
              <a:spAutoFit/>
            </a:bodyPr>
            <a:lstStyle/>
            <a:p>
              <a:r>
                <a:rPr lang="en-US" dirty="0" smtClean="0"/>
                <a:t>Time</a:t>
              </a:r>
              <a:endParaRPr lang="en-US" dirty="0"/>
            </a:p>
          </p:txBody>
        </p:sp>
        <p:cxnSp>
          <p:nvCxnSpPr>
            <p:cNvPr id="30" name="Straight Connector 29"/>
            <p:cNvCxnSpPr/>
            <p:nvPr/>
          </p:nvCxnSpPr>
          <p:spPr bwMode="auto">
            <a:xfrm>
              <a:off x="1219200" y="2743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grpSp>
      <p:grpSp>
        <p:nvGrpSpPr>
          <p:cNvPr id="32" name="Group 31"/>
          <p:cNvGrpSpPr/>
          <p:nvPr/>
        </p:nvGrpSpPr>
        <p:grpSpPr>
          <a:xfrm>
            <a:off x="685800" y="4495800"/>
            <a:ext cx="3581400" cy="2121932"/>
            <a:chOff x="685801" y="1981200"/>
            <a:chExt cx="3581400" cy="2121932"/>
          </a:xfrm>
        </p:grpSpPr>
        <p:cxnSp>
          <p:nvCxnSpPr>
            <p:cNvPr id="33" name="Straight Connector 32"/>
            <p:cNvCxnSpPr/>
            <p:nvPr/>
          </p:nvCxnSpPr>
          <p:spPr bwMode="auto">
            <a:xfrm>
              <a:off x="1143001" y="1981200"/>
              <a:ext cx="0" cy="167640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1143001" y="3657600"/>
              <a:ext cx="3124200" cy="0"/>
            </a:xfrm>
            <a:prstGeom prst="line">
              <a:avLst/>
            </a:prstGeom>
            <a:solidFill>
              <a:schemeClr val="accent1"/>
            </a:solidFill>
            <a:ln w="38100" cap="sq"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1219201" y="1981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1219201" y="2362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1219201" y="3124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1219201" y="3505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39" name="TextBox 38"/>
            <p:cNvSpPr txBox="1"/>
            <p:nvPr/>
          </p:nvSpPr>
          <p:spPr>
            <a:xfrm rot="16200000">
              <a:off x="265173" y="2554228"/>
              <a:ext cx="1210588" cy="369332"/>
            </a:xfrm>
            <a:prstGeom prst="rect">
              <a:avLst/>
            </a:prstGeom>
            <a:noFill/>
          </p:spPr>
          <p:txBody>
            <a:bodyPr wrap="none" rtlCol="0">
              <a:spAutoFit/>
            </a:bodyPr>
            <a:lstStyle/>
            <a:p>
              <a:r>
                <a:rPr lang="en-US" dirty="0" smtClean="0"/>
                <a:t>Amplitude</a:t>
              </a:r>
              <a:endParaRPr lang="en-US" dirty="0"/>
            </a:p>
          </p:txBody>
        </p:sp>
        <p:sp>
          <p:nvSpPr>
            <p:cNvPr id="40" name="TextBox 39"/>
            <p:cNvSpPr txBox="1"/>
            <p:nvPr/>
          </p:nvSpPr>
          <p:spPr>
            <a:xfrm>
              <a:off x="2133600" y="3733800"/>
              <a:ext cx="689035" cy="369332"/>
            </a:xfrm>
            <a:prstGeom prst="rect">
              <a:avLst/>
            </a:prstGeom>
            <a:noFill/>
          </p:spPr>
          <p:txBody>
            <a:bodyPr wrap="none" rtlCol="0">
              <a:spAutoFit/>
            </a:bodyPr>
            <a:lstStyle/>
            <a:p>
              <a:r>
                <a:rPr lang="en-US" dirty="0" smtClean="0"/>
                <a:t>Time</a:t>
              </a:r>
              <a:endParaRPr lang="en-US" dirty="0"/>
            </a:p>
          </p:txBody>
        </p:sp>
        <p:cxnSp>
          <p:nvCxnSpPr>
            <p:cNvPr id="41" name="Straight Connector 40"/>
            <p:cNvCxnSpPr/>
            <p:nvPr/>
          </p:nvCxnSpPr>
          <p:spPr bwMode="auto">
            <a:xfrm>
              <a:off x="1219200" y="2743200"/>
              <a:ext cx="2743200" cy="0"/>
            </a:xfrm>
            <a:prstGeom prst="line">
              <a:avLst/>
            </a:prstGeom>
            <a:solidFill>
              <a:schemeClr val="accent1"/>
            </a:solidFill>
            <a:ln w="12700" cap="sq" cmpd="sng" algn="ctr">
              <a:solidFill>
                <a:schemeClr val="tx1"/>
              </a:solidFill>
              <a:prstDash val="solid"/>
              <a:round/>
              <a:headEnd type="none" w="sm" len="sm"/>
              <a:tailEnd type="none" w="sm" len="sm"/>
            </a:ln>
            <a:effectLst/>
          </p:spPr>
        </p:cxnSp>
      </p:grpSp>
      <p:cxnSp>
        <p:nvCxnSpPr>
          <p:cNvPr id="45" name="Straight Connector 44"/>
          <p:cNvCxnSpPr/>
          <p:nvPr/>
        </p:nvCxnSpPr>
        <p:spPr bwMode="auto">
          <a:xfrm>
            <a:off x="1600200" y="2743200"/>
            <a:ext cx="76200" cy="3048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1676400" y="2438400"/>
            <a:ext cx="76200" cy="6096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1" name="Straight Connector 50"/>
          <p:cNvCxnSpPr/>
          <p:nvPr/>
        </p:nvCxnSpPr>
        <p:spPr bwMode="auto">
          <a:xfrm>
            <a:off x="1752600" y="2438400"/>
            <a:ext cx="76200" cy="8382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1828800" y="2133600"/>
            <a:ext cx="76200" cy="11430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59" name="Straight Connector 58"/>
          <p:cNvCxnSpPr/>
          <p:nvPr/>
        </p:nvCxnSpPr>
        <p:spPr bwMode="auto">
          <a:xfrm>
            <a:off x="1905000" y="2133600"/>
            <a:ext cx="152400" cy="12192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1" name="Straight Connector 60"/>
          <p:cNvCxnSpPr/>
          <p:nvPr/>
        </p:nvCxnSpPr>
        <p:spPr bwMode="auto">
          <a:xfrm flipV="1">
            <a:off x="2057400" y="2209800"/>
            <a:ext cx="76200" cy="11430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3" name="Straight Connector 62"/>
          <p:cNvCxnSpPr/>
          <p:nvPr/>
        </p:nvCxnSpPr>
        <p:spPr bwMode="auto">
          <a:xfrm>
            <a:off x="2133600" y="2209800"/>
            <a:ext cx="152400" cy="9144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5" name="Straight Connector 64"/>
          <p:cNvCxnSpPr/>
          <p:nvPr/>
        </p:nvCxnSpPr>
        <p:spPr bwMode="auto">
          <a:xfrm flipV="1">
            <a:off x="2286000" y="2438400"/>
            <a:ext cx="76200" cy="6858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7" name="Straight Connector 66"/>
          <p:cNvCxnSpPr/>
          <p:nvPr/>
        </p:nvCxnSpPr>
        <p:spPr bwMode="auto">
          <a:xfrm>
            <a:off x="2362200" y="2438400"/>
            <a:ext cx="76200" cy="533400"/>
          </a:xfrm>
          <a:prstGeom prst="line">
            <a:avLst/>
          </a:prstGeom>
          <a:solidFill>
            <a:schemeClr val="accent1"/>
          </a:solidFill>
          <a:ln w="25400" cap="sq" cmpd="sng" algn="ctr">
            <a:solidFill>
              <a:schemeClr val="tx1"/>
            </a:solidFill>
            <a:prstDash val="solid"/>
            <a:round/>
            <a:headEnd type="none" w="sm" len="sm"/>
            <a:tailEnd type="none" w="sm" len="sm"/>
          </a:ln>
          <a:effectLst/>
        </p:spPr>
      </p:cxnSp>
      <p:cxnSp>
        <p:nvCxnSpPr>
          <p:cNvPr id="69" name="Straight Connector 68"/>
          <p:cNvCxnSpPr/>
          <p:nvPr/>
        </p:nvCxnSpPr>
        <p:spPr bwMode="auto">
          <a:xfrm flipV="1">
            <a:off x="2438400" y="2514600"/>
            <a:ext cx="76200" cy="4572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2" name="Straight Connector 71"/>
          <p:cNvCxnSpPr/>
          <p:nvPr/>
        </p:nvCxnSpPr>
        <p:spPr bwMode="auto">
          <a:xfrm>
            <a:off x="2514600" y="2514600"/>
            <a:ext cx="76200" cy="3810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4" name="Straight Connector 73"/>
          <p:cNvCxnSpPr/>
          <p:nvPr/>
        </p:nvCxnSpPr>
        <p:spPr bwMode="auto">
          <a:xfrm flipV="1">
            <a:off x="2590800" y="27432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6" name="Straight Connector 75"/>
          <p:cNvCxnSpPr/>
          <p:nvPr/>
        </p:nvCxnSpPr>
        <p:spPr bwMode="auto">
          <a:xfrm>
            <a:off x="2667000" y="2743200"/>
            <a:ext cx="6858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78" name="Straight Connector 77"/>
          <p:cNvCxnSpPr/>
          <p:nvPr/>
        </p:nvCxnSpPr>
        <p:spPr bwMode="auto">
          <a:xfrm>
            <a:off x="1219200" y="2743200"/>
            <a:ext cx="3810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0" name="Straight Connector 79"/>
          <p:cNvCxnSpPr/>
          <p:nvPr/>
        </p:nvCxnSpPr>
        <p:spPr bwMode="auto">
          <a:xfrm>
            <a:off x="1219200" y="5257800"/>
            <a:ext cx="304800" cy="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3" name="Straight Connector 82"/>
          <p:cNvCxnSpPr/>
          <p:nvPr/>
        </p:nvCxnSpPr>
        <p:spPr bwMode="auto">
          <a:xfrm flipV="1">
            <a:off x="1524000" y="51054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5" name="Straight Connector 84"/>
          <p:cNvCxnSpPr/>
          <p:nvPr/>
        </p:nvCxnSpPr>
        <p:spPr bwMode="auto">
          <a:xfrm>
            <a:off x="16002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7" name="Straight Connector 86"/>
          <p:cNvCxnSpPr/>
          <p:nvPr/>
        </p:nvCxnSpPr>
        <p:spPr bwMode="auto">
          <a:xfrm flipV="1">
            <a:off x="16764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89" name="Straight Connector 88"/>
          <p:cNvCxnSpPr/>
          <p:nvPr/>
        </p:nvCxnSpPr>
        <p:spPr bwMode="auto">
          <a:xfrm>
            <a:off x="17526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1" name="Straight Connector 90"/>
          <p:cNvCxnSpPr/>
          <p:nvPr/>
        </p:nvCxnSpPr>
        <p:spPr bwMode="auto">
          <a:xfrm flipV="1">
            <a:off x="18288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3" name="Straight Connector 92"/>
          <p:cNvCxnSpPr/>
          <p:nvPr/>
        </p:nvCxnSpPr>
        <p:spPr bwMode="auto">
          <a:xfrm>
            <a:off x="19050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5" name="Straight Connector 94"/>
          <p:cNvCxnSpPr/>
          <p:nvPr/>
        </p:nvCxnSpPr>
        <p:spPr bwMode="auto">
          <a:xfrm flipV="1">
            <a:off x="19812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7" name="Straight Connector 96"/>
          <p:cNvCxnSpPr/>
          <p:nvPr/>
        </p:nvCxnSpPr>
        <p:spPr bwMode="auto">
          <a:xfrm>
            <a:off x="2057400" y="5105400"/>
            <a:ext cx="76200" cy="3048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2133600" y="5181600"/>
            <a:ext cx="76200" cy="2286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1" name="Straight Connector 100"/>
          <p:cNvCxnSpPr/>
          <p:nvPr/>
        </p:nvCxnSpPr>
        <p:spPr bwMode="auto">
          <a:xfrm>
            <a:off x="2209800" y="51816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3" name="Straight Connector 102"/>
          <p:cNvCxnSpPr/>
          <p:nvPr/>
        </p:nvCxnSpPr>
        <p:spPr bwMode="auto">
          <a:xfrm flipV="1">
            <a:off x="2286000" y="5181600"/>
            <a:ext cx="1524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5" name="Straight Connector 104"/>
          <p:cNvCxnSpPr/>
          <p:nvPr/>
        </p:nvCxnSpPr>
        <p:spPr bwMode="auto">
          <a:xfrm>
            <a:off x="2438400" y="5181600"/>
            <a:ext cx="76200" cy="1524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7" name="Straight Connector 106"/>
          <p:cNvCxnSpPr/>
          <p:nvPr/>
        </p:nvCxnSpPr>
        <p:spPr bwMode="auto">
          <a:xfrm flipV="1">
            <a:off x="2514600" y="5257800"/>
            <a:ext cx="76200" cy="76200"/>
          </a:xfrm>
          <a:prstGeom prst="line">
            <a:avLst/>
          </a:prstGeom>
          <a:solidFill>
            <a:schemeClr val="accent1"/>
          </a:solidFill>
          <a:ln w="31750" cap="sq" cmpd="sng" algn="ctr">
            <a:solidFill>
              <a:schemeClr val="tx1"/>
            </a:solidFill>
            <a:prstDash val="solid"/>
            <a:round/>
            <a:headEnd type="none" w="sm" len="sm"/>
            <a:tailEnd type="none" w="sm" len="sm"/>
          </a:ln>
          <a:effectLst/>
        </p:spPr>
      </p:cxnSp>
      <p:cxnSp>
        <p:nvCxnSpPr>
          <p:cNvPr id="109" name="Straight Connector 108"/>
          <p:cNvCxnSpPr/>
          <p:nvPr/>
        </p:nvCxnSpPr>
        <p:spPr bwMode="auto">
          <a:xfrm>
            <a:off x="2590800" y="5257800"/>
            <a:ext cx="685800" cy="0"/>
          </a:xfrm>
          <a:prstGeom prst="line">
            <a:avLst/>
          </a:prstGeom>
          <a:solidFill>
            <a:schemeClr val="accent1"/>
          </a:solidFill>
          <a:ln w="31750" cap="sq" cmpd="sng" algn="ctr">
            <a:solidFill>
              <a:schemeClr val="tx1"/>
            </a:solidFill>
            <a:prstDash val="solid"/>
            <a:round/>
            <a:headEnd type="none" w="sm" len="sm"/>
            <a:tailEnd type="none" w="sm" len="sm"/>
          </a:ln>
          <a:effectLst/>
        </p:spPr>
      </p:cxnSp>
      <p:sp>
        <p:nvSpPr>
          <p:cNvPr id="110" name="TextBox 109"/>
          <p:cNvSpPr txBox="1"/>
          <p:nvPr/>
        </p:nvSpPr>
        <p:spPr>
          <a:xfrm>
            <a:off x="1295400" y="1981200"/>
            <a:ext cx="444352" cy="523220"/>
          </a:xfrm>
          <a:prstGeom prst="rect">
            <a:avLst/>
          </a:prstGeom>
          <a:noFill/>
        </p:spPr>
        <p:txBody>
          <a:bodyPr wrap="none" rtlCol="0">
            <a:spAutoFit/>
          </a:bodyPr>
          <a:lstStyle/>
          <a:p>
            <a:r>
              <a:rPr lang="en-US" sz="2800" b="1" dirty="0" smtClean="0"/>
              <a:t>A</a:t>
            </a:r>
            <a:endParaRPr lang="en-US" sz="2800" b="1" dirty="0"/>
          </a:p>
        </p:txBody>
      </p:sp>
      <p:sp>
        <p:nvSpPr>
          <p:cNvPr id="111" name="TextBox 110"/>
          <p:cNvSpPr txBox="1"/>
          <p:nvPr/>
        </p:nvSpPr>
        <p:spPr>
          <a:xfrm>
            <a:off x="1219200" y="4495800"/>
            <a:ext cx="444352" cy="523220"/>
          </a:xfrm>
          <a:prstGeom prst="rect">
            <a:avLst/>
          </a:prstGeom>
          <a:noFill/>
        </p:spPr>
        <p:txBody>
          <a:bodyPr wrap="none" rtlCol="0">
            <a:spAutoFit/>
          </a:bodyPr>
          <a:lstStyle/>
          <a:p>
            <a:r>
              <a:rPr lang="en-US" sz="2800" b="1" dirty="0" smtClean="0"/>
              <a:t>B</a:t>
            </a:r>
            <a:endParaRPr lang="en-US" sz="28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4076</TotalTime>
  <Words>3015</Words>
  <Application>Microsoft Office PowerPoint</Application>
  <PresentationFormat>On-screen Show (4:3)</PresentationFormat>
  <Paragraphs>294</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Foundry</vt:lpstr>
      <vt:lpstr>“Tree Safe” Sonograms for Trees</vt:lpstr>
      <vt:lpstr>Hazard trees cost money</vt:lpstr>
      <vt:lpstr>Hazard trees cost money</vt:lpstr>
      <vt:lpstr>Carpenter Ants - Cause or Effect?</vt:lpstr>
      <vt:lpstr>Carpenter ant galleries – 12 inch diameter oak – After Irene</vt:lpstr>
      <vt:lpstr>White Pine Stumps – Aug 2013</vt:lpstr>
      <vt:lpstr>Current Decay (Disease) Detectors</vt:lpstr>
      <vt:lpstr>Current Methods</vt:lpstr>
      <vt:lpstr>Current Ultrasonic Discrimination</vt:lpstr>
      <vt:lpstr>Some guidelines exist </vt:lpstr>
      <vt:lpstr>Telephone Pole – Sept 2013</vt:lpstr>
      <vt:lpstr>Current Methods – Telephone Poles</vt:lpstr>
      <vt:lpstr>Current Methods –  Telephone Poles</vt:lpstr>
      <vt:lpstr>Proposal Problem Statement </vt:lpstr>
      <vt:lpstr>Notional System</vt:lpstr>
      <vt:lpstr>Notional System Diagram</vt:lpstr>
      <vt:lpstr>Notional System Architecture</vt:lpstr>
      <vt:lpstr>Approach – First Semester</vt:lpstr>
      <vt:lpstr>Approach – Second Semester</vt:lpstr>
      <vt:lpstr>What’s Next?</vt:lpstr>
      <vt:lpstr>Mission Requirements</vt:lpstr>
      <vt:lpstr>Technical Requirements</vt:lpstr>
      <vt:lpstr>Technical System Level Requirements - Examples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TreeSafe</dc:title>
  <dc:creator>Rick Davids</dc:creator>
  <cp:lastModifiedBy>Richard</cp:lastModifiedBy>
  <cp:revision>302</cp:revision>
  <dcterms:created xsi:type="dcterms:W3CDTF">2011-09-16T16:58:25Z</dcterms:created>
  <dcterms:modified xsi:type="dcterms:W3CDTF">2013-09-26T21:00:20Z</dcterms:modified>
</cp:coreProperties>
</file>